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Lst>
  <p:notesMasterIdLst>
    <p:notesMasterId r:id="rId78"/>
  </p:notesMasterIdLst>
  <p:handoutMasterIdLst>
    <p:handoutMasterId r:id="rId79"/>
  </p:handoutMasterIdLst>
  <p:sldIdLst>
    <p:sldId id="466" r:id="rId2"/>
    <p:sldId id="467" r:id="rId3"/>
    <p:sldId id="468" r:id="rId4"/>
    <p:sldId id="469" r:id="rId5"/>
    <p:sldId id="470" r:id="rId6"/>
    <p:sldId id="471" r:id="rId7"/>
    <p:sldId id="472" r:id="rId8"/>
    <p:sldId id="473" r:id="rId9"/>
    <p:sldId id="475" r:id="rId10"/>
    <p:sldId id="477" r:id="rId11"/>
    <p:sldId id="515" r:id="rId12"/>
    <p:sldId id="485" r:id="rId13"/>
    <p:sldId id="486" r:id="rId14"/>
    <p:sldId id="487" r:id="rId15"/>
    <p:sldId id="488" r:id="rId16"/>
    <p:sldId id="489" r:id="rId17"/>
    <p:sldId id="490" r:id="rId18"/>
    <p:sldId id="491" r:id="rId19"/>
    <p:sldId id="492" r:id="rId20"/>
    <p:sldId id="493" r:id="rId21"/>
    <p:sldId id="498" r:id="rId22"/>
    <p:sldId id="495" r:id="rId23"/>
    <p:sldId id="365" r:id="rId24"/>
    <p:sldId id="366" r:id="rId25"/>
    <p:sldId id="367" r:id="rId26"/>
    <p:sldId id="407" r:id="rId27"/>
    <p:sldId id="368" r:id="rId28"/>
    <p:sldId id="416" r:id="rId29"/>
    <p:sldId id="499" r:id="rId30"/>
    <p:sldId id="369" r:id="rId31"/>
    <p:sldId id="371" r:id="rId32"/>
    <p:sldId id="372" r:id="rId33"/>
    <p:sldId id="501" r:id="rId34"/>
    <p:sldId id="373" r:id="rId35"/>
    <p:sldId id="374" r:id="rId36"/>
    <p:sldId id="375" r:id="rId37"/>
    <p:sldId id="376" r:id="rId38"/>
    <p:sldId id="377" r:id="rId39"/>
    <p:sldId id="378" r:id="rId40"/>
    <p:sldId id="379" r:id="rId41"/>
    <p:sldId id="380" r:id="rId42"/>
    <p:sldId id="502" r:id="rId43"/>
    <p:sldId id="503" r:id="rId44"/>
    <p:sldId id="449" r:id="rId45"/>
    <p:sldId id="444" r:id="rId46"/>
    <p:sldId id="496" r:id="rId47"/>
    <p:sldId id="497" r:id="rId48"/>
    <p:sldId id="429" r:id="rId49"/>
    <p:sldId id="430" r:id="rId50"/>
    <p:sldId id="457" r:id="rId51"/>
    <p:sldId id="458" r:id="rId52"/>
    <p:sldId id="460" r:id="rId53"/>
    <p:sldId id="461" r:id="rId54"/>
    <p:sldId id="504" r:id="rId55"/>
    <p:sldId id="505" r:id="rId56"/>
    <p:sldId id="506" r:id="rId57"/>
    <p:sldId id="507" r:id="rId58"/>
    <p:sldId id="508" r:id="rId59"/>
    <p:sldId id="509" r:id="rId60"/>
    <p:sldId id="510" r:id="rId61"/>
    <p:sldId id="511" r:id="rId62"/>
    <p:sldId id="463" r:id="rId63"/>
    <p:sldId id="464" r:id="rId64"/>
    <p:sldId id="401" r:id="rId65"/>
    <p:sldId id="425" r:id="rId66"/>
    <p:sldId id="442" r:id="rId67"/>
    <p:sldId id="512" r:id="rId68"/>
    <p:sldId id="391" r:id="rId69"/>
    <p:sldId id="420" r:id="rId70"/>
    <p:sldId id="421" r:id="rId71"/>
    <p:sldId id="513" r:id="rId72"/>
    <p:sldId id="422" r:id="rId73"/>
    <p:sldId id="423" r:id="rId74"/>
    <p:sldId id="514" r:id="rId75"/>
    <p:sldId id="434" r:id="rId76"/>
    <p:sldId id="395" r:id="rId77"/>
  </p:sldIdLst>
  <p:sldSz cx="9144000" cy="5143500" type="screen16x9"/>
  <p:notesSz cx="6670675" cy="9777413"/>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660066"/>
    <a:srgbClr val="FFCCFF"/>
    <a:srgbClr val="CCFFCC"/>
    <a:srgbClr val="FC8004"/>
    <a:srgbClr val="FCA30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C4736EF-B247-40E9-99D8-7BE3D6193753}">
  <a:tblStyle styleId="{AC4736EF-B247-40E9-99D8-7BE3D6193753}"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6364" autoAdjust="0"/>
  </p:normalViewPr>
  <p:slideViewPr>
    <p:cSldViewPr>
      <p:cViewPr>
        <p:scale>
          <a:sx n="55" d="100"/>
          <a:sy n="55" d="100"/>
        </p:scale>
        <p:origin x="-1560" y="-732"/>
      </p:cViewPr>
      <p:guideLst>
        <p:guide orient="horz" pos="1620"/>
        <p:guide pos="2880"/>
      </p:guideLst>
    </p:cSldViewPr>
  </p:slideViewPr>
  <p:outlineViewPr>
    <p:cViewPr>
      <p:scale>
        <a:sx n="33" d="100"/>
        <a:sy n="33" d="100"/>
      </p:scale>
      <p:origin x="0" y="833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EDB015-3817-42DB-8FDD-B01DAB6C9CB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IN"/>
        </a:p>
      </dgm:t>
    </dgm:pt>
    <dgm:pt modelId="{9B28B6EB-F006-49D9-A27C-2A7CA1D1B186}">
      <dgm:prSet phldrT="[Text]"/>
      <dgm:spPr/>
      <dgm:t>
        <a:bodyPr/>
        <a:lstStyle/>
        <a:p>
          <a:r>
            <a:rPr lang="en-IN" dirty="0" smtClean="0"/>
            <a:t>2</a:t>
          </a:r>
          <a:endParaRPr lang="en-IN" dirty="0"/>
        </a:p>
      </dgm:t>
    </dgm:pt>
    <dgm:pt modelId="{FDF8DB41-D53E-483C-BE86-32DCA9382450}" type="parTrans" cxnId="{078EA09E-EDCC-4FB3-B62F-D7C4C4CD950B}">
      <dgm:prSet/>
      <dgm:spPr/>
      <dgm:t>
        <a:bodyPr/>
        <a:lstStyle/>
        <a:p>
          <a:endParaRPr lang="en-IN"/>
        </a:p>
      </dgm:t>
    </dgm:pt>
    <dgm:pt modelId="{81989C3E-F573-4133-BC48-E34DBE2F5910}" type="sibTrans" cxnId="{078EA09E-EDCC-4FB3-B62F-D7C4C4CD950B}">
      <dgm:prSet/>
      <dgm:spPr/>
      <dgm:t>
        <a:bodyPr/>
        <a:lstStyle/>
        <a:p>
          <a:r>
            <a:rPr lang="en-IN" dirty="0" smtClean="0"/>
            <a:t>1</a:t>
          </a:r>
          <a:endParaRPr lang="en-IN" dirty="0"/>
        </a:p>
      </dgm:t>
    </dgm:pt>
    <dgm:pt modelId="{E56FCB43-B407-4557-B880-6A145FC5EDD0}">
      <dgm:prSet phldrT="[Text]" custT="1"/>
      <dgm:spPr/>
      <dgm:t>
        <a:bodyPr/>
        <a:lstStyle/>
        <a:p>
          <a:endParaRPr lang="en-IN" sz="1200" b="1" dirty="0"/>
        </a:p>
      </dgm:t>
    </dgm:pt>
    <dgm:pt modelId="{A3E207B3-0878-43C3-B2A5-A252895A6842}" type="parTrans" cxnId="{19E720E0-8E50-4BB1-9C8F-53F18EEECADD}">
      <dgm:prSet/>
      <dgm:spPr/>
      <dgm:t>
        <a:bodyPr/>
        <a:lstStyle/>
        <a:p>
          <a:endParaRPr lang="en-IN"/>
        </a:p>
      </dgm:t>
    </dgm:pt>
    <dgm:pt modelId="{CB3C1776-4EA3-4452-89AC-F6A77DE5B9C2}" type="sibTrans" cxnId="{19E720E0-8E50-4BB1-9C8F-53F18EEECADD}">
      <dgm:prSet/>
      <dgm:spPr/>
      <dgm:t>
        <a:bodyPr/>
        <a:lstStyle/>
        <a:p>
          <a:r>
            <a:rPr lang="en-IN" dirty="0" smtClean="0"/>
            <a:t>3</a:t>
          </a:r>
          <a:endParaRPr lang="en-IN" dirty="0"/>
        </a:p>
      </dgm:t>
    </dgm:pt>
    <dgm:pt modelId="{4CD22A94-2AB5-4D27-BF5C-953178751781}">
      <dgm:prSet phldrT="[Text]"/>
      <dgm:spPr/>
      <dgm:t>
        <a:bodyPr/>
        <a:lstStyle/>
        <a:p>
          <a:r>
            <a:rPr lang="en-IN" dirty="0" smtClean="0"/>
            <a:t>4</a:t>
          </a:r>
          <a:endParaRPr lang="en-IN" dirty="0"/>
        </a:p>
      </dgm:t>
    </dgm:pt>
    <dgm:pt modelId="{95521803-5230-4A69-B3B6-6D9464D366BC}" type="parTrans" cxnId="{A26C49BF-02D0-4DAB-89C6-94E22A66D7F2}">
      <dgm:prSet/>
      <dgm:spPr/>
      <dgm:t>
        <a:bodyPr/>
        <a:lstStyle/>
        <a:p>
          <a:endParaRPr lang="en-IN"/>
        </a:p>
      </dgm:t>
    </dgm:pt>
    <dgm:pt modelId="{7B9BCCAF-582C-4F98-9E02-D914B57119B0}" type="sibTrans" cxnId="{A26C49BF-02D0-4DAB-89C6-94E22A66D7F2}">
      <dgm:prSet/>
      <dgm:spPr>
        <a:solidFill>
          <a:schemeClr val="bg1">
            <a:lumMod val="95000"/>
          </a:schemeClr>
        </a:solidFill>
      </dgm:spPr>
      <dgm:t>
        <a:bodyPr/>
        <a:lstStyle/>
        <a:p>
          <a:endParaRPr lang="en-IN" dirty="0"/>
        </a:p>
      </dgm:t>
    </dgm:pt>
    <dgm:pt modelId="{2F31B75D-E840-42B7-9731-1136CA9AE0FC}" type="pres">
      <dgm:prSet presAssocID="{16EDB015-3817-42DB-8FDD-B01DAB6C9CBD}" presName="Name0" presStyleCnt="0">
        <dgm:presLayoutVars>
          <dgm:chMax/>
          <dgm:chPref/>
          <dgm:dir/>
          <dgm:animLvl val="lvl"/>
        </dgm:presLayoutVars>
      </dgm:prSet>
      <dgm:spPr/>
      <dgm:t>
        <a:bodyPr/>
        <a:lstStyle/>
        <a:p>
          <a:endParaRPr lang="en-IN"/>
        </a:p>
      </dgm:t>
    </dgm:pt>
    <dgm:pt modelId="{4FF79448-E04A-4E8C-B23B-5E3FB42A96CA}" type="pres">
      <dgm:prSet presAssocID="{9B28B6EB-F006-49D9-A27C-2A7CA1D1B186}" presName="composite" presStyleCnt="0"/>
      <dgm:spPr/>
    </dgm:pt>
    <dgm:pt modelId="{3F7CA546-C0DF-45CD-A0D5-93B7EC4D6B81}" type="pres">
      <dgm:prSet presAssocID="{9B28B6EB-F006-49D9-A27C-2A7CA1D1B186}" presName="Parent1" presStyleLbl="node1" presStyleIdx="0" presStyleCnt="6">
        <dgm:presLayoutVars>
          <dgm:chMax val="1"/>
          <dgm:chPref val="1"/>
          <dgm:bulletEnabled val="1"/>
        </dgm:presLayoutVars>
      </dgm:prSet>
      <dgm:spPr/>
      <dgm:t>
        <a:bodyPr/>
        <a:lstStyle/>
        <a:p>
          <a:endParaRPr lang="en-IN"/>
        </a:p>
      </dgm:t>
    </dgm:pt>
    <dgm:pt modelId="{0C00C33B-289C-43C3-9B5F-4C6D50F7B6FC}" type="pres">
      <dgm:prSet presAssocID="{9B28B6EB-F006-49D9-A27C-2A7CA1D1B186}" presName="Childtext1" presStyleLbl="revTx" presStyleIdx="0" presStyleCnt="3">
        <dgm:presLayoutVars>
          <dgm:chMax val="0"/>
          <dgm:chPref val="0"/>
          <dgm:bulletEnabled val="1"/>
        </dgm:presLayoutVars>
      </dgm:prSet>
      <dgm:spPr/>
      <dgm:t>
        <a:bodyPr/>
        <a:lstStyle/>
        <a:p>
          <a:endParaRPr lang="en-IN"/>
        </a:p>
      </dgm:t>
    </dgm:pt>
    <dgm:pt modelId="{C22F0E63-9834-43EF-B16E-9803B78FDB4A}" type="pres">
      <dgm:prSet presAssocID="{9B28B6EB-F006-49D9-A27C-2A7CA1D1B186}" presName="BalanceSpacing" presStyleCnt="0"/>
      <dgm:spPr/>
    </dgm:pt>
    <dgm:pt modelId="{BAC04C6A-75DC-4C8E-BED5-3F37162CB6EA}" type="pres">
      <dgm:prSet presAssocID="{9B28B6EB-F006-49D9-A27C-2A7CA1D1B186}" presName="BalanceSpacing1" presStyleCnt="0"/>
      <dgm:spPr/>
    </dgm:pt>
    <dgm:pt modelId="{901F283E-7B80-4959-80EE-D83C5FAACA7F}" type="pres">
      <dgm:prSet presAssocID="{81989C3E-F573-4133-BC48-E34DBE2F5910}" presName="Accent1Text" presStyleLbl="node1" presStyleIdx="1" presStyleCnt="6"/>
      <dgm:spPr/>
      <dgm:t>
        <a:bodyPr/>
        <a:lstStyle/>
        <a:p>
          <a:endParaRPr lang="en-IN"/>
        </a:p>
      </dgm:t>
    </dgm:pt>
    <dgm:pt modelId="{4194EE0E-177D-4152-A782-F1AF4524B176}" type="pres">
      <dgm:prSet presAssocID="{81989C3E-F573-4133-BC48-E34DBE2F5910}" presName="spaceBetweenRectangles" presStyleCnt="0"/>
      <dgm:spPr/>
    </dgm:pt>
    <dgm:pt modelId="{D5CC4105-B087-4287-BBAF-C38E55880EB4}" type="pres">
      <dgm:prSet presAssocID="{E56FCB43-B407-4557-B880-6A145FC5EDD0}" presName="composite" presStyleCnt="0"/>
      <dgm:spPr/>
    </dgm:pt>
    <dgm:pt modelId="{002322AB-FCD0-4B75-A509-02C4FD23A40F}" type="pres">
      <dgm:prSet presAssocID="{E56FCB43-B407-4557-B880-6A145FC5EDD0}" presName="Parent1" presStyleLbl="node1" presStyleIdx="2" presStyleCnt="6">
        <dgm:presLayoutVars>
          <dgm:chMax val="1"/>
          <dgm:chPref val="1"/>
          <dgm:bulletEnabled val="1"/>
        </dgm:presLayoutVars>
      </dgm:prSet>
      <dgm:spPr/>
      <dgm:t>
        <a:bodyPr/>
        <a:lstStyle/>
        <a:p>
          <a:endParaRPr lang="en-IN"/>
        </a:p>
      </dgm:t>
    </dgm:pt>
    <dgm:pt modelId="{429D14FC-A81F-4E17-9452-7B34676ADCC4}" type="pres">
      <dgm:prSet presAssocID="{E56FCB43-B407-4557-B880-6A145FC5EDD0}" presName="Childtext1" presStyleLbl="revTx" presStyleIdx="1" presStyleCnt="3">
        <dgm:presLayoutVars>
          <dgm:chMax val="0"/>
          <dgm:chPref val="0"/>
          <dgm:bulletEnabled val="1"/>
        </dgm:presLayoutVars>
      </dgm:prSet>
      <dgm:spPr/>
      <dgm:t>
        <a:bodyPr/>
        <a:lstStyle/>
        <a:p>
          <a:endParaRPr lang="en-IN"/>
        </a:p>
      </dgm:t>
    </dgm:pt>
    <dgm:pt modelId="{FEB81C39-978D-4EEB-8671-7CD49FEFD1EE}" type="pres">
      <dgm:prSet presAssocID="{E56FCB43-B407-4557-B880-6A145FC5EDD0}" presName="BalanceSpacing" presStyleCnt="0"/>
      <dgm:spPr/>
    </dgm:pt>
    <dgm:pt modelId="{43AC21D0-C773-401F-AE93-CEA18E6351CC}" type="pres">
      <dgm:prSet presAssocID="{E56FCB43-B407-4557-B880-6A145FC5EDD0}" presName="BalanceSpacing1" presStyleCnt="0"/>
      <dgm:spPr/>
    </dgm:pt>
    <dgm:pt modelId="{703531DC-6ED0-4D8B-AF9D-0E68422C9922}" type="pres">
      <dgm:prSet presAssocID="{CB3C1776-4EA3-4452-89AC-F6A77DE5B9C2}" presName="Accent1Text" presStyleLbl="node1" presStyleIdx="3" presStyleCnt="6"/>
      <dgm:spPr/>
      <dgm:t>
        <a:bodyPr/>
        <a:lstStyle/>
        <a:p>
          <a:endParaRPr lang="en-IN"/>
        </a:p>
      </dgm:t>
    </dgm:pt>
    <dgm:pt modelId="{75FFD7B6-2A97-4B18-ABC9-DF253FEAFDF9}" type="pres">
      <dgm:prSet presAssocID="{CB3C1776-4EA3-4452-89AC-F6A77DE5B9C2}" presName="spaceBetweenRectangles" presStyleCnt="0"/>
      <dgm:spPr/>
    </dgm:pt>
    <dgm:pt modelId="{C98F17D3-6C69-4E38-9531-5CF63F42FFF2}" type="pres">
      <dgm:prSet presAssocID="{4CD22A94-2AB5-4D27-BF5C-953178751781}" presName="composite" presStyleCnt="0"/>
      <dgm:spPr/>
    </dgm:pt>
    <dgm:pt modelId="{58DDD145-0051-46A3-8C2F-C23F9B5971FD}" type="pres">
      <dgm:prSet presAssocID="{4CD22A94-2AB5-4D27-BF5C-953178751781}" presName="Parent1" presStyleLbl="node1" presStyleIdx="4" presStyleCnt="6">
        <dgm:presLayoutVars>
          <dgm:chMax val="1"/>
          <dgm:chPref val="1"/>
          <dgm:bulletEnabled val="1"/>
        </dgm:presLayoutVars>
      </dgm:prSet>
      <dgm:spPr/>
      <dgm:t>
        <a:bodyPr/>
        <a:lstStyle/>
        <a:p>
          <a:endParaRPr lang="en-IN"/>
        </a:p>
      </dgm:t>
    </dgm:pt>
    <dgm:pt modelId="{2A19AEB9-D1B2-4E2D-B067-585CA1FBCC31}" type="pres">
      <dgm:prSet presAssocID="{4CD22A94-2AB5-4D27-BF5C-953178751781}" presName="Childtext1" presStyleLbl="revTx" presStyleIdx="2" presStyleCnt="3">
        <dgm:presLayoutVars>
          <dgm:chMax val="0"/>
          <dgm:chPref val="0"/>
          <dgm:bulletEnabled val="1"/>
        </dgm:presLayoutVars>
      </dgm:prSet>
      <dgm:spPr/>
      <dgm:t>
        <a:bodyPr/>
        <a:lstStyle/>
        <a:p>
          <a:endParaRPr lang="en-IN"/>
        </a:p>
      </dgm:t>
    </dgm:pt>
    <dgm:pt modelId="{FFC05083-AC17-4B39-B7DF-2E9AFA16F60D}" type="pres">
      <dgm:prSet presAssocID="{4CD22A94-2AB5-4D27-BF5C-953178751781}" presName="BalanceSpacing" presStyleCnt="0"/>
      <dgm:spPr/>
    </dgm:pt>
    <dgm:pt modelId="{54DB2D96-B2EA-48D4-9675-2716457A5779}" type="pres">
      <dgm:prSet presAssocID="{4CD22A94-2AB5-4D27-BF5C-953178751781}" presName="BalanceSpacing1" presStyleCnt="0"/>
      <dgm:spPr/>
    </dgm:pt>
    <dgm:pt modelId="{8B6FB0F0-8DC6-4377-885C-CC1A951CD862}" type="pres">
      <dgm:prSet presAssocID="{7B9BCCAF-582C-4F98-9E02-D914B57119B0}" presName="Accent1Text" presStyleLbl="node1" presStyleIdx="5" presStyleCnt="6"/>
      <dgm:spPr/>
      <dgm:t>
        <a:bodyPr/>
        <a:lstStyle/>
        <a:p>
          <a:endParaRPr lang="en-IN"/>
        </a:p>
      </dgm:t>
    </dgm:pt>
  </dgm:ptLst>
  <dgm:cxnLst>
    <dgm:cxn modelId="{0736D4B2-8165-4302-AC3E-71F92D483440}" type="presOf" srcId="{16EDB015-3817-42DB-8FDD-B01DAB6C9CBD}" destId="{2F31B75D-E840-42B7-9731-1136CA9AE0FC}" srcOrd="0" destOrd="0" presId="urn:microsoft.com/office/officeart/2008/layout/AlternatingHexagons"/>
    <dgm:cxn modelId="{078EA09E-EDCC-4FB3-B62F-D7C4C4CD950B}" srcId="{16EDB015-3817-42DB-8FDD-B01DAB6C9CBD}" destId="{9B28B6EB-F006-49D9-A27C-2A7CA1D1B186}" srcOrd="0" destOrd="0" parTransId="{FDF8DB41-D53E-483C-BE86-32DCA9382450}" sibTransId="{81989C3E-F573-4133-BC48-E34DBE2F5910}"/>
    <dgm:cxn modelId="{F5FEDDBE-AB53-4A1F-884E-9D96B77B3A37}" type="presOf" srcId="{CB3C1776-4EA3-4452-89AC-F6A77DE5B9C2}" destId="{703531DC-6ED0-4D8B-AF9D-0E68422C9922}" srcOrd="0" destOrd="0" presId="urn:microsoft.com/office/officeart/2008/layout/AlternatingHexagons"/>
    <dgm:cxn modelId="{F5DE4998-0C15-4B57-AE38-FC0AF059E3DB}" type="presOf" srcId="{4CD22A94-2AB5-4D27-BF5C-953178751781}" destId="{58DDD145-0051-46A3-8C2F-C23F9B5971FD}" srcOrd="0" destOrd="0" presId="urn:microsoft.com/office/officeart/2008/layout/AlternatingHexagons"/>
    <dgm:cxn modelId="{BE4F49D0-8E45-40C5-92AF-8C130E593FFC}" type="presOf" srcId="{7B9BCCAF-582C-4F98-9E02-D914B57119B0}" destId="{8B6FB0F0-8DC6-4377-885C-CC1A951CD862}" srcOrd="0" destOrd="0" presId="urn:microsoft.com/office/officeart/2008/layout/AlternatingHexagons"/>
    <dgm:cxn modelId="{0E2B9B65-74B7-40D2-8D7B-539956DD19D7}" type="presOf" srcId="{E56FCB43-B407-4557-B880-6A145FC5EDD0}" destId="{002322AB-FCD0-4B75-A509-02C4FD23A40F}" srcOrd="0" destOrd="0" presId="urn:microsoft.com/office/officeart/2008/layout/AlternatingHexagons"/>
    <dgm:cxn modelId="{19E720E0-8E50-4BB1-9C8F-53F18EEECADD}" srcId="{16EDB015-3817-42DB-8FDD-B01DAB6C9CBD}" destId="{E56FCB43-B407-4557-B880-6A145FC5EDD0}" srcOrd="1" destOrd="0" parTransId="{A3E207B3-0878-43C3-B2A5-A252895A6842}" sibTransId="{CB3C1776-4EA3-4452-89AC-F6A77DE5B9C2}"/>
    <dgm:cxn modelId="{E08ECCFB-D4D4-44D5-8031-F3B280A638AF}" type="presOf" srcId="{81989C3E-F573-4133-BC48-E34DBE2F5910}" destId="{901F283E-7B80-4959-80EE-D83C5FAACA7F}" srcOrd="0" destOrd="0" presId="urn:microsoft.com/office/officeart/2008/layout/AlternatingHexagons"/>
    <dgm:cxn modelId="{B09791E6-FB45-4DBA-B9FB-4F8F1B0A4A00}" type="presOf" srcId="{9B28B6EB-F006-49D9-A27C-2A7CA1D1B186}" destId="{3F7CA546-C0DF-45CD-A0D5-93B7EC4D6B81}" srcOrd="0" destOrd="0" presId="urn:microsoft.com/office/officeart/2008/layout/AlternatingHexagons"/>
    <dgm:cxn modelId="{A26C49BF-02D0-4DAB-89C6-94E22A66D7F2}" srcId="{16EDB015-3817-42DB-8FDD-B01DAB6C9CBD}" destId="{4CD22A94-2AB5-4D27-BF5C-953178751781}" srcOrd="2" destOrd="0" parTransId="{95521803-5230-4A69-B3B6-6D9464D366BC}" sibTransId="{7B9BCCAF-582C-4F98-9E02-D914B57119B0}"/>
    <dgm:cxn modelId="{10263F47-2DBF-4004-A8FF-12D3BA60835E}" type="presParOf" srcId="{2F31B75D-E840-42B7-9731-1136CA9AE0FC}" destId="{4FF79448-E04A-4E8C-B23B-5E3FB42A96CA}" srcOrd="0" destOrd="0" presId="urn:microsoft.com/office/officeart/2008/layout/AlternatingHexagons"/>
    <dgm:cxn modelId="{0C4BFBA1-7317-4F20-8B5D-B21F8E69FAA0}" type="presParOf" srcId="{4FF79448-E04A-4E8C-B23B-5E3FB42A96CA}" destId="{3F7CA546-C0DF-45CD-A0D5-93B7EC4D6B81}" srcOrd="0" destOrd="0" presId="urn:microsoft.com/office/officeart/2008/layout/AlternatingHexagons"/>
    <dgm:cxn modelId="{18434161-FBAB-45B1-8BF1-12CF667849DC}" type="presParOf" srcId="{4FF79448-E04A-4E8C-B23B-5E3FB42A96CA}" destId="{0C00C33B-289C-43C3-9B5F-4C6D50F7B6FC}" srcOrd="1" destOrd="0" presId="urn:microsoft.com/office/officeart/2008/layout/AlternatingHexagons"/>
    <dgm:cxn modelId="{43D1F118-CAF8-4A9D-A4CB-9EC58C21A92B}" type="presParOf" srcId="{4FF79448-E04A-4E8C-B23B-5E3FB42A96CA}" destId="{C22F0E63-9834-43EF-B16E-9803B78FDB4A}" srcOrd="2" destOrd="0" presId="urn:microsoft.com/office/officeart/2008/layout/AlternatingHexagons"/>
    <dgm:cxn modelId="{3C42BECD-1A61-46CF-84BC-2BE2DA8B9F82}" type="presParOf" srcId="{4FF79448-E04A-4E8C-B23B-5E3FB42A96CA}" destId="{BAC04C6A-75DC-4C8E-BED5-3F37162CB6EA}" srcOrd="3" destOrd="0" presId="urn:microsoft.com/office/officeart/2008/layout/AlternatingHexagons"/>
    <dgm:cxn modelId="{CCD01641-33A7-496E-91BD-1CC281C5C264}" type="presParOf" srcId="{4FF79448-E04A-4E8C-B23B-5E3FB42A96CA}" destId="{901F283E-7B80-4959-80EE-D83C5FAACA7F}" srcOrd="4" destOrd="0" presId="urn:microsoft.com/office/officeart/2008/layout/AlternatingHexagons"/>
    <dgm:cxn modelId="{4CC32945-C927-408C-BEEA-084A2832A087}" type="presParOf" srcId="{2F31B75D-E840-42B7-9731-1136CA9AE0FC}" destId="{4194EE0E-177D-4152-A782-F1AF4524B176}" srcOrd="1" destOrd="0" presId="urn:microsoft.com/office/officeart/2008/layout/AlternatingHexagons"/>
    <dgm:cxn modelId="{FED5C440-1BD4-4B23-A0B5-A6E844EF0318}" type="presParOf" srcId="{2F31B75D-E840-42B7-9731-1136CA9AE0FC}" destId="{D5CC4105-B087-4287-BBAF-C38E55880EB4}" srcOrd="2" destOrd="0" presId="urn:microsoft.com/office/officeart/2008/layout/AlternatingHexagons"/>
    <dgm:cxn modelId="{C66B1821-0289-487D-A9EE-5AAC4ADE612D}" type="presParOf" srcId="{D5CC4105-B087-4287-BBAF-C38E55880EB4}" destId="{002322AB-FCD0-4B75-A509-02C4FD23A40F}" srcOrd="0" destOrd="0" presId="urn:microsoft.com/office/officeart/2008/layout/AlternatingHexagons"/>
    <dgm:cxn modelId="{F1DF513B-0696-4766-B38D-5B1732C1C406}" type="presParOf" srcId="{D5CC4105-B087-4287-BBAF-C38E55880EB4}" destId="{429D14FC-A81F-4E17-9452-7B34676ADCC4}" srcOrd="1" destOrd="0" presId="urn:microsoft.com/office/officeart/2008/layout/AlternatingHexagons"/>
    <dgm:cxn modelId="{B9BFF7E1-15EF-4A13-BDF9-B6F4D5C500CD}" type="presParOf" srcId="{D5CC4105-B087-4287-BBAF-C38E55880EB4}" destId="{FEB81C39-978D-4EEB-8671-7CD49FEFD1EE}" srcOrd="2" destOrd="0" presId="urn:microsoft.com/office/officeart/2008/layout/AlternatingHexagons"/>
    <dgm:cxn modelId="{88FAB6EF-06A7-4703-B6E4-B433FA889E8D}" type="presParOf" srcId="{D5CC4105-B087-4287-BBAF-C38E55880EB4}" destId="{43AC21D0-C773-401F-AE93-CEA18E6351CC}" srcOrd="3" destOrd="0" presId="urn:microsoft.com/office/officeart/2008/layout/AlternatingHexagons"/>
    <dgm:cxn modelId="{9C81C8D9-1CFE-4AC7-8618-0CCA0A12AED7}" type="presParOf" srcId="{D5CC4105-B087-4287-BBAF-C38E55880EB4}" destId="{703531DC-6ED0-4D8B-AF9D-0E68422C9922}" srcOrd="4" destOrd="0" presId="urn:microsoft.com/office/officeart/2008/layout/AlternatingHexagons"/>
    <dgm:cxn modelId="{0569DECE-D721-4057-AF9B-F8BAE6EF3063}" type="presParOf" srcId="{2F31B75D-E840-42B7-9731-1136CA9AE0FC}" destId="{75FFD7B6-2A97-4B18-ABC9-DF253FEAFDF9}" srcOrd="3" destOrd="0" presId="urn:microsoft.com/office/officeart/2008/layout/AlternatingHexagons"/>
    <dgm:cxn modelId="{08BCC428-2474-4AFE-8EE5-2D49CC3FF809}" type="presParOf" srcId="{2F31B75D-E840-42B7-9731-1136CA9AE0FC}" destId="{C98F17D3-6C69-4E38-9531-5CF63F42FFF2}" srcOrd="4" destOrd="0" presId="urn:microsoft.com/office/officeart/2008/layout/AlternatingHexagons"/>
    <dgm:cxn modelId="{9CF0E813-B754-4454-8400-1FF01859E7E7}" type="presParOf" srcId="{C98F17D3-6C69-4E38-9531-5CF63F42FFF2}" destId="{58DDD145-0051-46A3-8C2F-C23F9B5971FD}" srcOrd="0" destOrd="0" presId="urn:microsoft.com/office/officeart/2008/layout/AlternatingHexagons"/>
    <dgm:cxn modelId="{BBA27CF1-9AF9-47BB-9703-5199C41675B7}" type="presParOf" srcId="{C98F17D3-6C69-4E38-9531-5CF63F42FFF2}" destId="{2A19AEB9-D1B2-4E2D-B067-585CA1FBCC31}" srcOrd="1" destOrd="0" presId="urn:microsoft.com/office/officeart/2008/layout/AlternatingHexagons"/>
    <dgm:cxn modelId="{8918D5A2-401B-4609-B8E4-7090468C997E}" type="presParOf" srcId="{C98F17D3-6C69-4E38-9531-5CF63F42FFF2}" destId="{FFC05083-AC17-4B39-B7DF-2E9AFA16F60D}" srcOrd="2" destOrd="0" presId="urn:microsoft.com/office/officeart/2008/layout/AlternatingHexagons"/>
    <dgm:cxn modelId="{9D88FA29-15AB-4366-A402-9E108D3BE14A}" type="presParOf" srcId="{C98F17D3-6C69-4E38-9531-5CF63F42FFF2}" destId="{54DB2D96-B2EA-48D4-9675-2716457A5779}" srcOrd="3" destOrd="0" presId="urn:microsoft.com/office/officeart/2008/layout/AlternatingHexagons"/>
    <dgm:cxn modelId="{AC38DC28-925B-40E0-AFB1-4C56A70C0FEE}" type="presParOf" srcId="{C98F17D3-6C69-4E38-9531-5CF63F42FFF2}" destId="{8B6FB0F0-8DC6-4377-885C-CC1A951CD86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DB015-3817-42DB-8FDD-B01DAB6C9CBD}"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IN"/>
        </a:p>
      </dgm:t>
    </dgm:pt>
    <dgm:pt modelId="{9B28B6EB-F006-49D9-A27C-2A7CA1D1B186}">
      <dgm:prSet phldrT="[Text]"/>
      <dgm:spPr/>
      <dgm:t>
        <a:bodyPr/>
        <a:lstStyle/>
        <a:p>
          <a:r>
            <a:rPr lang="en-IN" dirty="0" smtClean="0"/>
            <a:t>2</a:t>
          </a:r>
          <a:endParaRPr lang="en-IN" dirty="0"/>
        </a:p>
      </dgm:t>
    </dgm:pt>
    <dgm:pt modelId="{FDF8DB41-D53E-483C-BE86-32DCA9382450}" type="parTrans" cxnId="{078EA09E-EDCC-4FB3-B62F-D7C4C4CD950B}">
      <dgm:prSet/>
      <dgm:spPr/>
      <dgm:t>
        <a:bodyPr/>
        <a:lstStyle/>
        <a:p>
          <a:endParaRPr lang="en-IN"/>
        </a:p>
      </dgm:t>
    </dgm:pt>
    <dgm:pt modelId="{81989C3E-F573-4133-BC48-E34DBE2F5910}" type="sibTrans" cxnId="{078EA09E-EDCC-4FB3-B62F-D7C4C4CD950B}">
      <dgm:prSet/>
      <dgm:spPr/>
      <dgm:t>
        <a:bodyPr/>
        <a:lstStyle/>
        <a:p>
          <a:r>
            <a:rPr lang="en-IN" dirty="0" smtClean="0"/>
            <a:t>1</a:t>
          </a:r>
          <a:endParaRPr lang="en-IN" dirty="0"/>
        </a:p>
      </dgm:t>
    </dgm:pt>
    <dgm:pt modelId="{E56FCB43-B407-4557-B880-6A145FC5EDD0}">
      <dgm:prSet phldrT="[Text]" custT="1"/>
      <dgm:spPr/>
      <dgm:t>
        <a:bodyPr/>
        <a:lstStyle/>
        <a:p>
          <a:endParaRPr lang="en-IN" sz="1200" b="1" dirty="0"/>
        </a:p>
      </dgm:t>
    </dgm:pt>
    <dgm:pt modelId="{A3E207B3-0878-43C3-B2A5-A252895A6842}" type="parTrans" cxnId="{19E720E0-8E50-4BB1-9C8F-53F18EEECADD}">
      <dgm:prSet/>
      <dgm:spPr/>
      <dgm:t>
        <a:bodyPr/>
        <a:lstStyle/>
        <a:p>
          <a:endParaRPr lang="en-IN"/>
        </a:p>
      </dgm:t>
    </dgm:pt>
    <dgm:pt modelId="{CB3C1776-4EA3-4452-89AC-F6A77DE5B9C2}" type="sibTrans" cxnId="{19E720E0-8E50-4BB1-9C8F-53F18EEECADD}">
      <dgm:prSet/>
      <dgm:spPr/>
      <dgm:t>
        <a:bodyPr/>
        <a:lstStyle/>
        <a:p>
          <a:r>
            <a:rPr lang="en-IN" dirty="0" smtClean="0"/>
            <a:t>3</a:t>
          </a:r>
          <a:endParaRPr lang="en-IN" dirty="0"/>
        </a:p>
      </dgm:t>
    </dgm:pt>
    <dgm:pt modelId="{4CD22A94-2AB5-4D27-BF5C-953178751781}">
      <dgm:prSet phldrT="[Text]"/>
      <dgm:spPr/>
      <dgm:t>
        <a:bodyPr/>
        <a:lstStyle/>
        <a:p>
          <a:r>
            <a:rPr lang="en-IN" dirty="0" smtClean="0"/>
            <a:t>4</a:t>
          </a:r>
          <a:endParaRPr lang="en-IN" dirty="0"/>
        </a:p>
      </dgm:t>
    </dgm:pt>
    <dgm:pt modelId="{95521803-5230-4A69-B3B6-6D9464D366BC}" type="parTrans" cxnId="{A26C49BF-02D0-4DAB-89C6-94E22A66D7F2}">
      <dgm:prSet/>
      <dgm:spPr/>
      <dgm:t>
        <a:bodyPr/>
        <a:lstStyle/>
        <a:p>
          <a:endParaRPr lang="en-IN"/>
        </a:p>
      </dgm:t>
    </dgm:pt>
    <dgm:pt modelId="{7B9BCCAF-582C-4F98-9E02-D914B57119B0}" type="sibTrans" cxnId="{A26C49BF-02D0-4DAB-89C6-94E22A66D7F2}">
      <dgm:prSet/>
      <dgm:spPr/>
      <dgm:t>
        <a:bodyPr/>
        <a:lstStyle/>
        <a:p>
          <a:r>
            <a:rPr lang="en-IN" dirty="0" smtClean="0"/>
            <a:t>5</a:t>
          </a:r>
          <a:endParaRPr lang="en-IN" dirty="0"/>
        </a:p>
      </dgm:t>
    </dgm:pt>
    <dgm:pt modelId="{2F31B75D-E840-42B7-9731-1136CA9AE0FC}" type="pres">
      <dgm:prSet presAssocID="{16EDB015-3817-42DB-8FDD-B01DAB6C9CBD}" presName="Name0" presStyleCnt="0">
        <dgm:presLayoutVars>
          <dgm:chMax/>
          <dgm:chPref/>
          <dgm:dir/>
          <dgm:animLvl val="lvl"/>
        </dgm:presLayoutVars>
      </dgm:prSet>
      <dgm:spPr/>
      <dgm:t>
        <a:bodyPr/>
        <a:lstStyle/>
        <a:p>
          <a:endParaRPr lang="en-IN"/>
        </a:p>
      </dgm:t>
    </dgm:pt>
    <dgm:pt modelId="{4FF79448-E04A-4E8C-B23B-5E3FB42A96CA}" type="pres">
      <dgm:prSet presAssocID="{9B28B6EB-F006-49D9-A27C-2A7CA1D1B186}" presName="composite" presStyleCnt="0"/>
      <dgm:spPr/>
    </dgm:pt>
    <dgm:pt modelId="{3F7CA546-C0DF-45CD-A0D5-93B7EC4D6B81}" type="pres">
      <dgm:prSet presAssocID="{9B28B6EB-F006-49D9-A27C-2A7CA1D1B186}" presName="Parent1" presStyleLbl="node1" presStyleIdx="0" presStyleCnt="6">
        <dgm:presLayoutVars>
          <dgm:chMax val="1"/>
          <dgm:chPref val="1"/>
          <dgm:bulletEnabled val="1"/>
        </dgm:presLayoutVars>
      </dgm:prSet>
      <dgm:spPr/>
      <dgm:t>
        <a:bodyPr/>
        <a:lstStyle/>
        <a:p>
          <a:endParaRPr lang="en-IN"/>
        </a:p>
      </dgm:t>
    </dgm:pt>
    <dgm:pt modelId="{0C00C33B-289C-43C3-9B5F-4C6D50F7B6FC}" type="pres">
      <dgm:prSet presAssocID="{9B28B6EB-F006-49D9-A27C-2A7CA1D1B186}" presName="Childtext1" presStyleLbl="revTx" presStyleIdx="0" presStyleCnt="3">
        <dgm:presLayoutVars>
          <dgm:chMax val="0"/>
          <dgm:chPref val="0"/>
          <dgm:bulletEnabled val="1"/>
        </dgm:presLayoutVars>
      </dgm:prSet>
      <dgm:spPr/>
      <dgm:t>
        <a:bodyPr/>
        <a:lstStyle/>
        <a:p>
          <a:endParaRPr lang="en-IN"/>
        </a:p>
      </dgm:t>
    </dgm:pt>
    <dgm:pt modelId="{C22F0E63-9834-43EF-B16E-9803B78FDB4A}" type="pres">
      <dgm:prSet presAssocID="{9B28B6EB-F006-49D9-A27C-2A7CA1D1B186}" presName="BalanceSpacing" presStyleCnt="0"/>
      <dgm:spPr/>
    </dgm:pt>
    <dgm:pt modelId="{BAC04C6A-75DC-4C8E-BED5-3F37162CB6EA}" type="pres">
      <dgm:prSet presAssocID="{9B28B6EB-F006-49D9-A27C-2A7CA1D1B186}" presName="BalanceSpacing1" presStyleCnt="0"/>
      <dgm:spPr/>
    </dgm:pt>
    <dgm:pt modelId="{901F283E-7B80-4959-80EE-D83C5FAACA7F}" type="pres">
      <dgm:prSet presAssocID="{81989C3E-F573-4133-BC48-E34DBE2F5910}" presName="Accent1Text" presStyleLbl="node1" presStyleIdx="1" presStyleCnt="6"/>
      <dgm:spPr/>
      <dgm:t>
        <a:bodyPr/>
        <a:lstStyle/>
        <a:p>
          <a:endParaRPr lang="en-IN"/>
        </a:p>
      </dgm:t>
    </dgm:pt>
    <dgm:pt modelId="{4194EE0E-177D-4152-A782-F1AF4524B176}" type="pres">
      <dgm:prSet presAssocID="{81989C3E-F573-4133-BC48-E34DBE2F5910}" presName="spaceBetweenRectangles" presStyleCnt="0"/>
      <dgm:spPr/>
    </dgm:pt>
    <dgm:pt modelId="{D5CC4105-B087-4287-BBAF-C38E55880EB4}" type="pres">
      <dgm:prSet presAssocID="{E56FCB43-B407-4557-B880-6A145FC5EDD0}" presName="composite" presStyleCnt="0"/>
      <dgm:spPr/>
    </dgm:pt>
    <dgm:pt modelId="{002322AB-FCD0-4B75-A509-02C4FD23A40F}" type="pres">
      <dgm:prSet presAssocID="{E56FCB43-B407-4557-B880-6A145FC5EDD0}" presName="Parent1" presStyleLbl="node1" presStyleIdx="2" presStyleCnt="6">
        <dgm:presLayoutVars>
          <dgm:chMax val="1"/>
          <dgm:chPref val="1"/>
          <dgm:bulletEnabled val="1"/>
        </dgm:presLayoutVars>
      </dgm:prSet>
      <dgm:spPr/>
      <dgm:t>
        <a:bodyPr/>
        <a:lstStyle/>
        <a:p>
          <a:endParaRPr lang="en-IN"/>
        </a:p>
      </dgm:t>
    </dgm:pt>
    <dgm:pt modelId="{429D14FC-A81F-4E17-9452-7B34676ADCC4}" type="pres">
      <dgm:prSet presAssocID="{E56FCB43-B407-4557-B880-6A145FC5EDD0}" presName="Childtext1" presStyleLbl="revTx" presStyleIdx="1" presStyleCnt="3">
        <dgm:presLayoutVars>
          <dgm:chMax val="0"/>
          <dgm:chPref val="0"/>
          <dgm:bulletEnabled val="1"/>
        </dgm:presLayoutVars>
      </dgm:prSet>
      <dgm:spPr/>
      <dgm:t>
        <a:bodyPr/>
        <a:lstStyle/>
        <a:p>
          <a:endParaRPr lang="en-IN"/>
        </a:p>
      </dgm:t>
    </dgm:pt>
    <dgm:pt modelId="{FEB81C39-978D-4EEB-8671-7CD49FEFD1EE}" type="pres">
      <dgm:prSet presAssocID="{E56FCB43-B407-4557-B880-6A145FC5EDD0}" presName="BalanceSpacing" presStyleCnt="0"/>
      <dgm:spPr/>
    </dgm:pt>
    <dgm:pt modelId="{43AC21D0-C773-401F-AE93-CEA18E6351CC}" type="pres">
      <dgm:prSet presAssocID="{E56FCB43-B407-4557-B880-6A145FC5EDD0}" presName="BalanceSpacing1" presStyleCnt="0"/>
      <dgm:spPr/>
    </dgm:pt>
    <dgm:pt modelId="{703531DC-6ED0-4D8B-AF9D-0E68422C9922}" type="pres">
      <dgm:prSet presAssocID="{CB3C1776-4EA3-4452-89AC-F6A77DE5B9C2}" presName="Accent1Text" presStyleLbl="node1" presStyleIdx="3" presStyleCnt="6"/>
      <dgm:spPr/>
      <dgm:t>
        <a:bodyPr/>
        <a:lstStyle/>
        <a:p>
          <a:endParaRPr lang="en-IN"/>
        </a:p>
      </dgm:t>
    </dgm:pt>
    <dgm:pt modelId="{75FFD7B6-2A97-4B18-ABC9-DF253FEAFDF9}" type="pres">
      <dgm:prSet presAssocID="{CB3C1776-4EA3-4452-89AC-F6A77DE5B9C2}" presName="spaceBetweenRectangles" presStyleCnt="0"/>
      <dgm:spPr/>
    </dgm:pt>
    <dgm:pt modelId="{C98F17D3-6C69-4E38-9531-5CF63F42FFF2}" type="pres">
      <dgm:prSet presAssocID="{4CD22A94-2AB5-4D27-BF5C-953178751781}" presName="composite" presStyleCnt="0"/>
      <dgm:spPr/>
    </dgm:pt>
    <dgm:pt modelId="{58DDD145-0051-46A3-8C2F-C23F9B5971FD}" type="pres">
      <dgm:prSet presAssocID="{4CD22A94-2AB5-4D27-BF5C-953178751781}" presName="Parent1" presStyleLbl="node1" presStyleIdx="4" presStyleCnt="6">
        <dgm:presLayoutVars>
          <dgm:chMax val="1"/>
          <dgm:chPref val="1"/>
          <dgm:bulletEnabled val="1"/>
        </dgm:presLayoutVars>
      </dgm:prSet>
      <dgm:spPr/>
      <dgm:t>
        <a:bodyPr/>
        <a:lstStyle/>
        <a:p>
          <a:endParaRPr lang="en-IN"/>
        </a:p>
      </dgm:t>
    </dgm:pt>
    <dgm:pt modelId="{2A19AEB9-D1B2-4E2D-B067-585CA1FBCC31}" type="pres">
      <dgm:prSet presAssocID="{4CD22A94-2AB5-4D27-BF5C-953178751781}" presName="Childtext1" presStyleLbl="revTx" presStyleIdx="2" presStyleCnt="3">
        <dgm:presLayoutVars>
          <dgm:chMax val="0"/>
          <dgm:chPref val="0"/>
          <dgm:bulletEnabled val="1"/>
        </dgm:presLayoutVars>
      </dgm:prSet>
      <dgm:spPr/>
      <dgm:t>
        <a:bodyPr/>
        <a:lstStyle/>
        <a:p>
          <a:endParaRPr lang="en-IN"/>
        </a:p>
      </dgm:t>
    </dgm:pt>
    <dgm:pt modelId="{FFC05083-AC17-4B39-B7DF-2E9AFA16F60D}" type="pres">
      <dgm:prSet presAssocID="{4CD22A94-2AB5-4D27-BF5C-953178751781}" presName="BalanceSpacing" presStyleCnt="0"/>
      <dgm:spPr/>
    </dgm:pt>
    <dgm:pt modelId="{54DB2D96-B2EA-48D4-9675-2716457A5779}" type="pres">
      <dgm:prSet presAssocID="{4CD22A94-2AB5-4D27-BF5C-953178751781}" presName="BalanceSpacing1" presStyleCnt="0"/>
      <dgm:spPr/>
    </dgm:pt>
    <dgm:pt modelId="{8B6FB0F0-8DC6-4377-885C-CC1A951CD862}" type="pres">
      <dgm:prSet presAssocID="{7B9BCCAF-582C-4F98-9E02-D914B57119B0}" presName="Accent1Text" presStyleLbl="node1" presStyleIdx="5" presStyleCnt="6"/>
      <dgm:spPr/>
      <dgm:t>
        <a:bodyPr/>
        <a:lstStyle/>
        <a:p>
          <a:endParaRPr lang="en-IN"/>
        </a:p>
      </dgm:t>
    </dgm:pt>
  </dgm:ptLst>
  <dgm:cxnLst>
    <dgm:cxn modelId="{61C68900-5F67-407D-A374-42B16CCCB4ED}" type="presOf" srcId="{7B9BCCAF-582C-4F98-9E02-D914B57119B0}" destId="{8B6FB0F0-8DC6-4377-885C-CC1A951CD862}" srcOrd="0" destOrd="0" presId="urn:microsoft.com/office/officeart/2008/layout/AlternatingHexagons"/>
    <dgm:cxn modelId="{4921A48B-A4C3-477B-88D0-2CEF3D1E46C2}" type="presOf" srcId="{E56FCB43-B407-4557-B880-6A145FC5EDD0}" destId="{002322AB-FCD0-4B75-A509-02C4FD23A40F}" srcOrd="0" destOrd="0" presId="urn:microsoft.com/office/officeart/2008/layout/AlternatingHexagons"/>
    <dgm:cxn modelId="{8853597A-5FF4-4A61-8B3E-79F1B3902019}" type="presOf" srcId="{9B28B6EB-F006-49D9-A27C-2A7CA1D1B186}" destId="{3F7CA546-C0DF-45CD-A0D5-93B7EC4D6B81}" srcOrd="0" destOrd="0" presId="urn:microsoft.com/office/officeart/2008/layout/AlternatingHexagons"/>
    <dgm:cxn modelId="{078EA09E-EDCC-4FB3-B62F-D7C4C4CD950B}" srcId="{16EDB015-3817-42DB-8FDD-B01DAB6C9CBD}" destId="{9B28B6EB-F006-49D9-A27C-2A7CA1D1B186}" srcOrd="0" destOrd="0" parTransId="{FDF8DB41-D53E-483C-BE86-32DCA9382450}" sibTransId="{81989C3E-F573-4133-BC48-E34DBE2F5910}"/>
    <dgm:cxn modelId="{17D36CAC-2480-4DEC-9509-42FCAD7A1094}" type="presOf" srcId="{CB3C1776-4EA3-4452-89AC-F6A77DE5B9C2}" destId="{703531DC-6ED0-4D8B-AF9D-0E68422C9922}" srcOrd="0" destOrd="0" presId="urn:microsoft.com/office/officeart/2008/layout/AlternatingHexagons"/>
    <dgm:cxn modelId="{7FDC53BD-ABF5-4E99-A00C-41057B01F1B3}" type="presOf" srcId="{4CD22A94-2AB5-4D27-BF5C-953178751781}" destId="{58DDD145-0051-46A3-8C2F-C23F9B5971FD}" srcOrd="0" destOrd="0" presId="urn:microsoft.com/office/officeart/2008/layout/AlternatingHexagons"/>
    <dgm:cxn modelId="{19E720E0-8E50-4BB1-9C8F-53F18EEECADD}" srcId="{16EDB015-3817-42DB-8FDD-B01DAB6C9CBD}" destId="{E56FCB43-B407-4557-B880-6A145FC5EDD0}" srcOrd="1" destOrd="0" parTransId="{A3E207B3-0878-43C3-B2A5-A252895A6842}" sibTransId="{CB3C1776-4EA3-4452-89AC-F6A77DE5B9C2}"/>
    <dgm:cxn modelId="{2BD050B2-F683-4500-8801-475A61900C97}" type="presOf" srcId="{16EDB015-3817-42DB-8FDD-B01DAB6C9CBD}" destId="{2F31B75D-E840-42B7-9731-1136CA9AE0FC}" srcOrd="0" destOrd="0" presId="urn:microsoft.com/office/officeart/2008/layout/AlternatingHexagons"/>
    <dgm:cxn modelId="{A26C49BF-02D0-4DAB-89C6-94E22A66D7F2}" srcId="{16EDB015-3817-42DB-8FDD-B01DAB6C9CBD}" destId="{4CD22A94-2AB5-4D27-BF5C-953178751781}" srcOrd="2" destOrd="0" parTransId="{95521803-5230-4A69-B3B6-6D9464D366BC}" sibTransId="{7B9BCCAF-582C-4F98-9E02-D914B57119B0}"/>
    <dgm:cxn modelId="{F192B649-9C1B-4489-9ADC-1499E5215EB1}" type="presOf" srcId="{81989C3E-F573-4133-BC48-E34DBE2F5910}" destId="{901F283E-7B80-4959-80EE-D83C5FAACA7F}" srcOrd="0" destOrd="0" presId="urn:microsoft.com/office/officeart/2008/layout/AlternatingHexagons"/>
    <dgm:cxn modelId="{7614AA1B-D582-4E56-A080-DB53BBF9AF6B}" type="presParOf" srcId="{2F31B75D-E840-42B7-9731-1136CA9AE0FC}" destId="{4FF79448-E04A-4E8C-B23B-5E3FB42A96CA}" srcOrd="0" destOrd="0" presId="urn:microsoft.com/office/officeart/2008/layout/AlternatingHexagons"/>
    <dgm:cxn modelId="{E2954425-2027-48D5-BC0E-3A2899DC4EF2}" type="presParOf" srcId="{4FF79448-E04A-4E8C-B23B-5E3FB42A96CA}" destId="{3F7CA546-C0DF-45CD-A0D5-93B7EC4D6B81}" srcOrd="0" destOrd="0" presId="urn:microsoft.com/office/officeart/2008/layout/AlternatingHexagons"/>
    <dgm:cxn modelId="{57FA6F76-0E4A-4FAC-B001-608CE7123B71}" type="presParOf" srcId="{4FF79448-E04A-4E8C-B23B-5E3FB42A96CA}" destId="{0C00C33B-289C-43C3-9B5F-4C6D50F7B6FC}" srcOrd="1" destOrd="0" presId="urn:microsoft.com/office/officeart/2008/layout/AlternatingHexagons"/>
    <dgm:cxn modelId="{5183C84C-72C2-46EB-BBE2-DFF9B326E71C}" type="presParOf" srcId="{4FF79448-E04A-4E8C-B23B-5E3FB42A96CA}" destId="{C22F0E63-9834-43EF-B16E-9803B78FDB4A}" srcOrd="2" destOrd="0" presId="urn:microsoft.com/office/officeart/2008/layout/AlternatingHexagons"/>
    <dgm:cxn modelId="{0EBD1286-3165-423C-883C-B052AAA0312C}" type="presParOf" srcId="{4FF79448-E04A-4E8C-B23B-5E3FB42A96CA}" destId="{BAC04C6A-75DC-4C8E-BED5-3F37162CB6EA}" srcOrd="3" destOrd="0" presId="urn:microsoft.com/office/officeart/2008/layout/AlternatingHexagons"/>
    <dgm:cxn modelId="{DE45EF9F-CE56-41F4-B5AA-C16427AC6E02}" type="presParOf" srcId="{4FF79448-E04A-4E8C-B23B-5E3FB42A96CA}" destId="{901F283E-7B80-4959-80EE-D83C5FAACA7F}" srcOrd="4" destOrd="0" presId="urn:microsoft.com/office/officeart/2008/layout/AlternatingHexagons"/>
    <dgm:cxn modelId="{964DFD0E-201F-4C72-B622-961ED812624C}" type="presParOf" srcId="{2F31B75D-E840-42B7-9731-1136CA9AE0FC}" destId="{4194EE0E-177D-4152-A782-F1AF4524B176}" srcOrd="1" destOrd="0" presId="urn:microsoft.com/office/officeart/2008/layout/AlternatingHexagons"/>
    <dgm:cxn modelId="{0409C558-1B2D-401B-B2EA-D6590B588F86}" type="presParOf" srcId="{2F31B75D-E840-42B7-9731-1136CA9AE0FC}" destId="{D5CC4105-B087-4287-BBAF-C38E55880EB4}" srcOrd="2" destOrd="0" presId="urn:microsoft.com/office/officeart/2008/layout/AlternatingHexagons"/>
    <dgm:cxn modelId="{54E958A5-19B9-4463-8809-4AA616E371C2}" type="presParOf" srcId="{D5CC4105-B087-4287-BBAF-C38E55880EB4}" destId="{002322AB-FCD0-4B75-A509-02C4FD23A40F}" srcOrd="0" destOrd="0" presId="urn:microsoft.com/office/officeart/2008/layout/AlternatingHexagons"/>
    <dgm:cxn modelId="{7C01D86E-9535-4BF5-8F32-AD1647AD058E}" type="presParOf" srcId="{D5CC4105-B087-4287-BBAF-C38E55880EB4}" destId="{429D14FC-A81F-4E17-9452-7B34676ADCC4}" srcOrd="1" destOrd="0" presId="urn:microsoft.com/office/officeart/2008/layout/AlternatingHexagons"/>
    <dgm:cxn modelId="{C2B1FC58-017B-4D88-AB8A-E2CB02CA5D71}" type="presParOf" srcId="{D5CC4105-B087-4287-BBAF-C38E55880EB4}" destId="{FEB81C39-978D-4EEB-8671-7CD49FEFD1EE}" srcOrd="2" destOrd="0" presId="urn:microsoft.com/office/officeart/2008/layout/AlternatingHexagons"/>
    <dgm:cxn modelId="{ADDF2287-A9DA-4D07-964C-D982275F534B}" type="presParOf" srcId="{D5CC4105-B087-4287-BBAF-C38E55880EB4}" destId="{43AC21D0-C773-401F-AE93-CEA18E6351CC}" srcOrd="3" destOrd="0" presId="urn:microsoft.com/office/officeart/2008/layout/AlternatingHexagons"/>
    <dgm:cxn modelId="{385C22D9-12FB-491D-B581-5A7EB151E40C}" type="presParOf" srcId="{D5CC4105-B087-4287-BBAF-C38E55880EB4}" destId="{703531DC-6ED0-4D8B-AF9D-0E68422C9922}" srcOrd="4" destOrd="0" presId="urn:microsoft.com/office/officeart/2008/layout/AlternatingHexagons"/>
    <dgm:cxn modelId="{5821B7E4-2220-4C05-989E-D148849BD388}" type="presParOf" srcId="{2F31B75D-E840-42B7-9731-1136CA9AE0FC}" destId="{75FFD7B6-2A97-4B18-ABC9-DF253FEAFDF9}" srcOrd="3" destOrd="0" presId="urn:microsoft.com/office/officeart/2008/layout/AlternatingHexagons"/>
    <dgm:cxn modelId="{B20B18C0-D844-4E51-ADF4-825F6A4058E4}" type="presParOf" srcId="{2F31B75D-E840-42B7-9731-1136CA9AE0FC}" destId="{C98F17D3-6C69-4E38-9531-5CF63F42FFF2}" srcOrd="4" destOrd="0" presId="urn:microsoft.com/office/officeart/2008/layout/AlternatingHexagons"/>
    <dgm:cxn modelId="{5D1EFE7A-87B2-465B-8B70-CC7FA6CA3807}" type="presParOf" srcId="{C98F17D3-6C69-4E38-9531-5CF63F42FFF2}" destId="{58DDD145-0051-46A3-8C2F-C23F9B5971FD}" srcOrd="0" destOrd="0" presId="urn:microsoft.com/office/officeart/2008/layout/AlternatingHexagons"/>
    <dgm:cxn modelId="{8C218B89-B3BA-4ED8-82EE-57C3F7F97A4E}" type="presParOf" srcId="{C98F17D3-6C69-4E38-9531-5CF63F42FFF2}" destId="{2A19AEB9-D1B2-4E2D-B067-585CA1FBCC31}" srcOrd="1" destOrd="0" presId="urn:microsoft.com/office/officeart/2008/layout/AlternatingHexagons"/>
    <dgm:cxn modelId="{A4135D4D-78B7-48EF-A754-FBCF99084F8A}" type="presParOf" srcId="{C98F17D3-6C69-4E38-9531-5CF63F42FFF2}" destId="{FFC05083-AC17-4B39-B7DF-2E9AFA16F60D}" srcOrd="2" destOrd="0" presId="urn:microsoft.com/office/officeart/2008/layout/AlternatingHexagons"/>
    <dgm:cxn modelId="{7BD829FA-EAC1-489B-A0E3-8FD79DDDBD53}" type="presParOf" srcId="{C98F17D3-6C69-4E38-9531-5CF63F42FFF2}" destId="{54DB2D96-B2EA-48D4-9675-2716457A5779}" srcOrd="3" destOrd="0" presId="urn:microsoft.com/office/officeart/2008/layout/AlternatingHexagons"/>
    <dgm:cxn modelId="{E9468D5B-CD44-41A7-90C6-E38D04577B83}" type="presParOf" srcId="{C98F17D3-6C69-4E38-9531-5CF63F42FFF2}" destId="{8B6FB0F0-8DC6-4377-885C-CC1A951CD862}"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FE12A8-D946-4E95-95C1-F280959EE2B8}"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IN"/>
        </a:p>
      </dgm:t>
    </dgm:pt>
    <dgm:pt modelId="{679AF781-DDEE-4CCC-92BA-888B60B687FA}">
      <dgm:prSet custT="1"/>
      <dgm:spPr/>
      <dgm:t>
        <a:bodyPr/>
        <a:lstStyle/>
        <a:p>
          <a:pPr rtl="0"/>
          <a:r>
            <a:rPr lang="hi-IN" sz="1200" dirty="0" smtClean="0"/>
            <a:t>परिणाम की घोषणा के 45 दिन के भीतर निर्वाचन याचिकाएं दायर की जा सकती हैं। </a:t>
          </a:r>
        </a:p>
      </dgm:t>
    </dgm:pt>
    <dgm:pt modelId="{FFF67922-61E3-4D1A-8E46-187195E8E8EE}" type="parTrans" cxnId="{24AE79FD-5033-4364-80D7-5AA4CC35AB51}">
      <dgm:prSet/>
      <dgm:spPr/>
      <dgm:t>
        <a:bodyPr/>
        <a:lstStyle/>
        <a:p>
          <a:endParaRPr lang="en-IN"/>
        </a:p>
      </dgm:t>
    </dgm:pt>
    <dgm:pt modelId="{187670FB-6FEA-468E-85C5-583D07D87E89}" type="sibTrans" cxnId="{24AE79FD-5033-4364-80D7-5AA4CC35AB51}">
      <dgm:prSet/>
      <dgm:spPr/>
      <dgm:t>
        <a:bodyPr/>
        <a:lstStyle/>
        <a:p>
          <a:endParaRPr lang="en-IN"/>
        </a:p>
      </dgm:t>
    </dgm:pt>
    <dgm:pt modelId="{7F9D8F01-09A3-43C7-AB3F-50DE7806C669}">
      <dgm:prSet custT="1"/>
      <dgm:spPr/>
      <dgm:t>
        <a:bodyPr/>
        <a:lstStyle/>
        <a:p>
          <a:pPr rtl="0"/>
          <a:r>
            <a:rPr lang="hi-IN" sz="1200" dirty="0" smtClean="0"/>
            <a:t>निर्वाचन याचिका से जुड़ी ईवीएम एवं वीवीपीएटी निर्वाचन याचिका का अंतिम रूप से निपटान होने तक स्‍ट्रांग रूम में रखी जाती हैं</a:t>
          </a:r>
          <a:r>
            <a:rPr lang="hi-IN" sz="600" dirty="0" smtClean="0"/>
            <a:t>। </a:t>
          </a:r>
          <a:endParaRPr lang="en-IN" sz="600" dirty="0"/>
        </a:p>
      </dgm:t>
    </dgm:pt>
    <dgm:pt modelId="{10EA26E0-7C82-4C24-A987-5B87570D2256}" type="parTrans" cxnId="{7ACEEC42-550C-42D8-8213-590BA0BD2661}">
      <dgm:prSet/>
      <dgm:spPr/>
      <dgm:t>
        <a:bodyPr/>
        <a:lstStyle/>
        <a:p>
          <a:endParaRPr lang="en-IN"/>
        </a:p>
      </dgm:t>
    </dgm:pt>
    <dgm:pt modelId="{F6015FF2-AB50-4E00-91B4-5E3269160B8C}" type="sibTrans" cxnId="{7ACEEC42-550C-42D8-8213-590BA0BD2661}">
      <dgm:prSet/>
      <dgm:spPr/>
      <dgm:t>
        <a:bodyPr/>
        <a:lstStyle/>
        <a:p>
          <a:endParaRPr lang="en-IN"/>
        </a:p>
      </dgm:t>
    </dgm:pt>
    <dgm:pt modelId="{3C66C4B9-461B-461F-9132-1B069E0CDEFA}">
      <dgm:prSet custT="1"/>
      <dgm:spPr/>
      <dgm:t>
        <a:bodyPr/>
        <a:lstStyle/>
        <a:p>
          <a:pPr algn="ctr" rtl="0">
            <a:lnSpc>
              <a:spcPct val="100000"/>
            </a:lnSpc>
            <a:spcAft>
              <a:spcPts val="0"/>
            </a:spcAft>
          </a:pPr>
          <a:r>
            <a:rPr lang="hi-IN" sz="1100" dirty="0" smtClean="0"/>
            <a:t>वीवीपीएटी पर्चियों पर प्रिंट 5 वर्षों के लिए बनी रहती हैं। </a:t>
          </a:r>
        </a:p>
        <a:p>
          <a:pPr algn="ctr" rtl="0">
            <a:lnSpc>
              <a:spcPct val="100000"/>
            </a:lnSpc>
            <a:spcAft>
              <a:spcPts val="0"/>
            </a:spcAft>
          </a:pPr>
          <a:r>
            <a:rPr lang="hi-IN" sz="600" dirty="0" smtClean="0"/>
            <a:t>  </a:t>
          </a:r>
        </a:p>
        <a:p>
          <a:pPr algn="ctr" rtl="0">
            <a:lnSpc>
              <a:spcPct val="100000"/>
            </a:lnSpc>
            <a:spcAft>
              <a:spcPts val="0"/>
            </a:spcAft>
          </a:pPr>
          <a:r>
            <a:rPr lang="hi-IN" sz="1100" dirty="0" smtClean="0"/>
            <a:t>शेष वीवीपीएटी और ईवीएम, जो निर्वाचन याचिका के अधीन नहीं हैं, अब पुनर्उपयोग के लिए स्‍वतंत्र हैं।</a:t>
          </a:r>
        </a:p>
        <a:p>
          <a:pPr algn="just" rtl="0">
            <a:lnSpc>
              <a:spcPct val="90000"/>
            </a:lnSpc>
            <a:spcAft>
              <a:spcPct val="35000"/>
            </a:spcAft>
          </a:pPr>
          <a:r>
            <a:rPr lang="hi-IN" sz="1100" dirty="0" smtClean="0"/>
            <a:t> </a:t>
          </a:r>
          <a:endParaRPr lang="en-IN" sz="1100" dirty="0"/>
        </a:p>
      </dgm:t>
    </dgm:pt>
    <dgm:pt modelId="{3790E869-EDA0-49B9-893A-6C8EF1DC4BDC}" type="parTrans" cxnId="{C3FAB08F-A214-484F-9DC5-EABECDB8D0C4}">
      <dgm:prSet/>
      <dgm:spPr/>
      <dgm:t>
        <a:bodyPr/>
        <a:lstStyle/>
        <a:p>
          <a:endParaRPr lang="en-IN"/>
        </a:p>
      </dgm:t>
    </dgm:pt>
    <dgm:pt modelId="{256B0C60-C314-4232-BE79-3711A04F3650}" type="sibTrans" cxnId="{C3FAB08F-A214-484F-9DC5-EABECDB8D0C4}">
      <dgm:prSet/>
      <dgm:spPr/>
      <dgm:t>
        <a:bodyPr/>
        <a:lstStyle/>
        <a:p>
          <a:endParaRPr lang="en-IN"/>
        </a:p>
      </dgm:t>
    </dgm:pt>
    <dgm:pt modelId="{DD299E27-3667-449A-AA14-85D6501AD186}">
      <dgm:prSet custT="1"/>
      <dgm:spPr/>
      <dgm:t>
        <a:bodyPr/>
        <a:lstStyle/>
        <a:p>
          <a:pPr rtl="0"/>
          <a:r>
            <a:rPr lang="hi-IN" sz="1200" dirty="0" smtClean="0"/>
            <a:t>ईवीएम (बैलेट यूनिट+कंट्रोल यूनिट) और वीवीपीएटी तब तक सील रखी जाती हैं, जब तक निर्वाचन याचिका की स्थिति निर्धारित नहीं हो जाए। </a:t>
          </a:r>
        </a:p>
      </dgm:t>
    </dgm:pt>
    <dgm:pt modelId="{AD475A72-1504-4E8B-84F9-3A7C65FA3367}" type="sibTrans" cxnId="{4AF17109-1169-4D51-9C86-28CFC9EA553F}">
      <dgm:prSet/>
      <dgm:spPr/>
      <dgm:t>
        <a:bodyPr/>
        <a:lstStyle/>
        <a:p>
          <a:endParaRPr lang="en-IN"/>
        </a:p>
      </dgm:t>
    </dgm:pt>
    <dgm:pt modelId="{3B1D4AFF-F245-46FF-8596-6DB287AB8778}" type="parTrans" cxnId="{4AF17109-1169-4D51-9C86-28CFC9EA553F}">
      <dgm:prSet/>
      <dgm:spPr/>
      <dgm:t>
        <a:bodyPr/>
        <a:lstStyle/>
        <a:p>
          <a:endParaRPr lang="en-IN"/>
        </a:p>
      </dgm:t>
    </dgm:pt>
    <dgm:pt modelId="{88FCC793-FA8A-48CD-B4EE-48A07BCA876A}" type="pres">
      <dgm:prSet presAssocID="{D7FE12A8-D946-4E95-95C1-F280959EE2B8}" presName="Name0" presStyleCnt="0">
        <dgm:presLayoutVars>
          <dgm:chMax val="7"/>
          <dgm:dir/>
          <dgm:animLvl val="lvl"/>
          <dgm:resizeHandles val="exact"/>
        </dgm:presLayoutVars>
      </dgm:prSet>
      <dgm:spPr/>
      <dgm:t>
        <a:bodyPr/>
        <a:lstStyle/>
        <a:p>
          <a:endParaRPr lang="en-US"/>
        </a:p>
      </dgm:t>
    </dgm:pt>
    <dgm:pt modelId="{9E590269-0AB4-4029-B525-B5FFDF897CC3}" type="pres">
      <dgm:prSet presAssocID="{679AF781-DDEE-4CCC-92BA-888B60B687FA}" presName="circle1" presStyleLbl="node1" presStyleIdx="0" presStyleCnt="4"/>
      <dgm:spPr/>
    </dgm:pt>
    <dgm:pt modelId="{52C439FB-38AD-4FB9-A9C8-0EC21E4C7CEE}" type="pres">
      <dgm:prSet presAssocID="{679AF781-DDEE-4CCC-92BA-888B60B687FA}" presName="space" presStyleCnt="0"/>
      <dgm:spPr/>
    </dgm:pt>
    <dgm:pt modelId="{794D83D9-1C60-4895-BCA6-00A3438C5030}" type="pres">
      <dgm:prSet presAssocID="{679AF781-DDEE-4CCC-92BA-888B60B687FA}" presName="rect1" presStyleLbl="alignAcc1" presStyleIdx="0" presStyleCnt="4"/>
      <dgm:spPr/>
      <dgm:t>
        <a:bodyPr/>
        <a:lstStyle/>
        <a:p>
          <a:endParaRPr lang="en-US"/>
        </a:p>
      </dgm:t>
    </dgm:pt>
    <dgm:pt modelId="{D71FFDFD-1437-4A73-B530-BCC847BEA9A5}" type="pres">
      <dgm:prSet presAssocID="{DD299E27-3667-449A-AA14-85D6501AD186}" presName="vertSpace2" presStyleLbl="node1" presStyleIdx="0" presStyleCnt="4"/>
      <dgm:spPr/>
    </dgm:pt>
    <dgm:pt modelId="{429B6700-0D10-449B-86B7-D4540611C039}" type="pres">
      <dgm:prSet presAssocID="{DD299E27-3667-449A-AA14-85D6501AD186}" presName="circle2" presStyleLbl="node1" presStyleIdx="1" presStyleCnt="4"/>
      <dgm:spPr/>
    </dgm:pt>
    <dgm:pt modelId="{689B7D76-BCBD-4EDD-A400-0ECEB709ABAE}" type="pres">
      <dgm:prSet presAssocID="{DD299E27-3667-449A-AA14-85D6501AD186}" presName="rect2" presStyleLbl="alignAcc1" presStyleIdx="1" presStyleCnt="4" custLinFactNeighborY="-2356"/>
      <dgm:spPr/>
      <dgm:t>
        <a:bodyPr/>
        <a:lstStyle/>
        <a:p>
          <a:endParaRPr lang="en-IN"/>
        </a:p>
      </dgm:t>
    </dgm:pt>
    <dgm:pt modelId="{2A2A6202-9A09-4C1C-B859-1A778A4F3158}" type="pres">
      <dgm:prSet presAssocID="{7F9D8F01-09A3-43C7-AB3F-50DE7806C669}" presName="vertSpace3" presStyleLbl="node1" presStyleIdx="1" presStyleCnt="4"/>
      <dgm:spPr/>
    </dgm:pt>
    <dgm:pt modelId="{424BCA59-9BAE-45DA-845E-F1F323B3784E}" type="pres">
      <dgm:prSet presAssocID="{7F9D8F01-09A3-43C7-AB3F-50DE7806C669}" presName="circle3" presStyleLbl="node1" presStyleIdx="2" presStyleCnt="4" custFlipHor="0" custScaleX="122508" custScaleY="70212" custLinFactNeighborX="7447" custLinFactNeighborY="-54367"/>
      <dgm:spPr/>
    </dgm:pt>
    <dgm:pt modelId="{D345B0B4-4C9C-48CB-9704-1F86C397E7EF}" type="pres">
      <dgm:prSet presAssocID="{7F9D8F01-09A3-43C7-AB3F-50DE7806C669}" presName="rect3" presStyleLbl="alignAcc1" presStyleIdx="2" presStyleCnt="4" custLinFactNeighborX="565" custLinFactNeighborY="2953"/>
      <dgm:spPr/>
      <dgm:t>
        <a:bodyPr/>
        <a:lstStyle/>
        <a:p>
          <a:endParaRPr lang="en-US"/>
        </a:p>
      </dgm:t>
    </dgm:pt>
    <dgm:pt modelId="{D42EA5C3-BDE7-47EB-A06F-736D3F323F1D}" type="pres">
      <dgm:prSet presAssocID="{3C66C4B9-461B-461F-9132-1B069E0CDEFA}" presName="vertSpace4" presStyleLbl="node1" presStyleIdx="2" presStyleCnt="4"/>
      <dgm:spPr/>
    </dgm:pt>
    <dgm:pt modelId="{E8BBF853-9488-4137-9E7C-C2205849D7B4}" type="pres">
      <dgm:prSet presAssocID="{3C66C4B9-461B-461F-9132-1B069E0CDEFA}" presName="circle4" presStyleLbl="node1" presStyleIdx="3" presStyleCnt="4"/>
      <dgm:spPr/>
    </dgm:pt>
    <dgm:pt modelId="{F25F0485-BD99-4DF7-91A0-A3D400287D33}" type="pres">
      <dgm:prSet presAssocID="{3C66C4B9-461B-461F-9132-1B069E0CDEFA}" presName="rect4" presStyleLbl="alignAcc1" presStyleIdx="3" presStyleCnt="4" custScaleX="100000" custLinFactNeighborX="-1328" custLinFactNeighborY="-2759"/>
      <dgm:spPr/>
      <dgm:t>
        <a:bodyPr/>
        <a:lstStyle/>
        <a:p>
          <a:endParaRPr lang="en-US"/>
        </a:p>
      </dgm:t>
    </dgm:pt>
    <dgm:pt modelId="{71F449CB-0A2F-4744-9B9F-5BF87D040D3E}" type="pres">
      <dgm:prSet presAssocID="{679AF781-DDEE-4CCC-92BA-888B60B687FA}" presName="rect1ParTxNoCh" presStyleLbl="alignAcc1" presStyleIdx="3" presStyleCnt="4">
        <dgm:presLayoutVars>
          <dgm:chMax val="1"/>
          <dgm:bulletEnabled val="1"/>
        </dgm:presLayoutVars>
      </dgm:prSet>
      <dgm:spPr/>
      <dgm:t>
        <a:bodyPr/>
        <a:lstStyle/>
        <a:p>
          <a:endParaRPr lang="en-US"/>
        </a:p>
      </dgm:t>
    </dgm:pt>
    <dgm:pt modelId="{E797F767-8A5F-4B5D-94BD-070B0496ADE0}" type="pres">
      <dgm:prSet presAssocID="{DD299E27-3667-449A-AA14-85D6501AD186}" presName="rect2ParTxNoCh" presStyleLbl="alignAcc1" presStyleIdx="3" presStyleCnt="4">
        <dgm:presLayoutVars>
          <dgm:chMax val="1"/>
          <dgm:bulletEnabled val="1"/>
        </dgm:presLayoutVars>
      </dgm:prSet>
      <dgm:spPr/>
      <dgm:t>
        <a:bodyPr/>
        <a:lstStyle/>
        <a:p>
          <a:endParaRPr lang="en-US"/>
        </a:p>
      </dgm:t>
    </dgm:pt>
    <dgm:pt modelId="{2BAE1F2B-B47A-4A3C-B01C-7555D8F23006}" type="pres">
      <dgm:prSet presAssocID="{7F9D8F01-09A3-43C7-AB3F-50DE7806C669}" presName="rect3ParTxNoCh" presStyleLbl="alignAcc1" presStyleIdx="3" presStyleCnt="4">
        <dgm:presLayoutVars>
          <dgm:chMax val="1"/>
          <dgm:bulletEnabled val="1"/>
        </dgm:presLayoutVars>
      </dgm:prSet>
      <dgm:spPr/>
      <dgm:t>
        <a:bodyPr/>
        <a:lstStyle/>
        <a:p>
          <a:endParaRPr lang="en-US"/>
        </a:p>
      </dgm:t>
    </dgm:pt>
    <dgm:pt modelId="{010BFD97-46F0-4D3F-BF05-FCC77D8E8845}" type="pres">
      <dgm:prSet presAssocID="{3C66C4B9-461B-461F-9132-1B069E0CDEFA}" presName="rect4ParTxNoCh" presStyleLbl="alignAcc1" presStyleIdx="3" presStyleCnt="4">
        <dgm:presLayoutVars>
          <dgm:chMax val="1"/>
          <dgm:bulletEnabled val="1"/>
        </dgm:presLayoutVars>
      </dgm:prSet>
      <dgm:spPr/>
      <dgm:t>
        <a:bodyPr/>
        <a:lstStyle/>
        <a:p>
          <a:endParaRPr lang="en-US"/>
        </a:p>
      </dgm:t>
    </dgm:pt>
  </dgm:ptLst>
  <dgm:cxnLst>
    <dgm:cxn modelId="{CA1E963A-5B0C-470F-994F-023ABE9A9F15}" type="presOf" srcId="{7F9D8F01-09A3-43C7-AB3F-50DE7806C669}" destId="{2BAE1F2B-B47A-4A3C-B01C-7555D8F23006}" srcOrd="1" destOrd="0" presId="urn:microsoft.com/office/officeart/2005/8/layout/target3"/>
    <dgm:cxn modelId="{5BEB0974-E289-4A2A-8155-0DE80C9060F6}" type="presOf" srcId="{7F9D8F01-09A3-43C7-AB3F-50DE7806C669}" destId="{D345B0B4-4C9C-48CB-9704-1F86C397E7EF}" srcOrd="0" destOrd="0" presId="urn:microsoft.com/office/officeart/2005/8/layout/target3"/>
    <dgm:cxn modelId="{F17778BE-B306-4F6B-94DC-41E10F535419}" type="presOf" srcId="{3C66C4B9-461B-461F-9132-1B069E0CDEFA}" destId="{010BFD97-46F0-4D3F-BF05-FCC77D8E8845}" srcOrd="1" destOrd="0" presId="urn:microsoft.com/office/officeart/2005/8/layout/target3"/>
    <dgm:cxn modelId="{178D4321-2115-42F3-A0B8-AB0018790294}" type="presOf" srcId="{3C66C4B9-461B-461F-9132-1B069E0CDEFA}" destId="{F25F0485-BD99-4DF7-91A0-A3D400287D33}" srcOrd="0" destOrd="0" presId="urn:microsoft.com/office/officeart/2005/8/layout/target3"/>
    <dgm:cxn modelId="{4AF17109-1169-4D51-9C86-28CFC9EA553F}" srcId="{D7FE12A8-D946-4E95-95C1-F280959EE2B8}" destId="{DD299E27-3667-449A-AA14-85D6501AD186}" srcOrd="1" destOrd="0" parTransId="{3B1D4AFF-F245-46FF-8596-6DB287AB8778}" sibTransId="{AD475A72-1504-4E8B-84F9-3A7C65FA3367}"/>
    <dgm:cxn modelId="{E52056D4-0EAB-4C95-A2F9-C561BAA15E0A}" type="presOf" srcId="{679AF781-DDEE-4CCC-92BA-888B60B687FA}" destId="{71F449CB-0A2F-4744-9B9F-5BF87D040D3E}" srcOrd="1" destOrd="0" presId="urn:microsoft.com/office/officeart/2005/8/layout/target3"/>
    <dgm:cxn modelId="{C3FAB08F-A214-484F-9DC5-EABECDB8D0C4}" srcId="{D7FE12A8-D946-4E95-95C1-F280959EE2B8}" destId="{3C66C4B9-461B-461F-9132-1B069E0CDEFA}" srcOrd="3" destOrd="0" parTransId="{3790E869-EDA0-49B9-893A-6C8EF1DC4BDC}" sibTransId="{256B0C60-C314-4232-BE79-3711A04F3650}"/>
    <dgm:cxn modelId="{9D9F205C-AD28-4DDB-B114-BD296FAA3CDC}" type="presOf" srcId="{DD299E27-3667-449A-AA14-85D6501AD186}" destId="{689B7D76-BCBD-4EDD-A400-0ECEB709ABAE}" srcOrd="0" destOrd="0" presId="urn:microsoft.com/office/officeart/2005/8/layout/target3"/>
    <dgm:cxn modelId="{91B0A5E4-3AFB-4164-B6F8-7B786A382F02}" type="presOf" srcId="{679AF781-DDEE-4CCC-92BA-888B60B687FA}" destId="{794D83D9-1C60-4895-BCA6-00A3438C5030}" srcOrd="0" destOrd="0" presId="urn:microsoft.com/office/officeart/2005/8/layout/target3"/>
    <dgm:cxn modelId="{7ACEEC42-550C-42D8-8213-590BA0BD2661}" srcId="{D7FE12A8-D946-4E95-95C1-F280959EE2B8}" destId="{7F9D8F01-09A3-43C7-AB3F-50DE7806C669}" srcOrd="2" destOrd="0" parTransId="{10EA26E0-7C82-4C24-A987-5B87570D2256}" sibTransId="{F6015FF2-AB50-4E00-91B4-5E3269160B8C}"/>
    <dgm:cxn modelId="{4563864D-4ADF-428C-8436-613BA17A7DB8}" type="presOf" srcId="{D7FE12A8-D946-4E95-95C1-F280959EE2B8}" destId="{88FCC793-FA8A-48CD-B4EE-48A07BCA876A}" srcOrd="0" destOrd="0" presId="urn:microsoft.com/office/officeart/2005/8/layout/target3"/>
    <dgm:cxn modelId="{0984939D-1548-4A2B-A472-3340F2668CD8}" type="presOf" srcId="{DD299E27-3667-449A-AA14-85D6501AD186}" destId="{E797F767-8A5F-4B5D-94BD-070B0496ADE0}" srcOrd="1" destOrd="0" presId="urn:microsoft.com/office/officeart/2005/8/layout/target3"/>
    <dgm:cxn modelId="{24AE79FD-5033-4364-80D7-5AA4CC35AB51}" srcId="{D7FE12A8-D946-4E95-95C1-F280959EE2B8}" destId="{679AF781-DDEE-4CCC-92BA-888B60B687FA}" srcOrd="0" destOrd="0" parTransId="{FFF67922-61E3-4D1A-8E46-187195E8E8EE}" sibTransId="{187670FB-6FEA-468E-85C5-583D07D87E89}"/>
    <dgm:cxn modelId="{D73CA730-EFAB-444D-B27D-675D72998277}" type="presParOf" srcId="{88FCC793-FA8A-48CD-B4EE-48A07BCA876A}" destId="{9E590269-0AB4-4029-B525-B5FFDF897CC3}" srcOrd="0" destOrd="0" presId="urn:microsoft.com/office/officeart/2005/8/layout/target3"/>
    <dgm:cxn modelId="{F222B731-2099-45BD-8ED1-338C790DE935}" type="presParOf" srcId="{88FCC793-FA8A-48CD-B4EE-48A07BCA876A}" destId="{52C439FB-38AD-4FB9-A9C8-0EC21E4C7CEE}" srcOrd="1" destOrd="0" presId="urn:microsoft.com/office/officeart/2005/8/layout/target3"/>
    <dgm:cxn modelId="{DA649162-AE3F-43C3-986F-EB7CF990E1E7}" type="presParOf" srcId="{88FCC793-FA8A-48CD-B4EE-48A07BCA876A}" destId="{794D83D9-1C60-4895-BCA6-00A3438C5030}" srcOrd="2" destOrd="0" presId="urn:microsoft.com/office/officeart/2005/8/layout/target3"/>
    <dgm:cxn modelId="{E3D830CC-9ABB-42FC-9BA3-281754C1F2E3}" type="presParOf" srcId="{88FCC793-FA8A-48CD-B4EE-48A07BCA876A}" destId="{D71FFDFD-1437-4A73-B530-BCC847BEA9A5}" srcOrd="3" destOrd="0" presId="urn:microsoft.com/office/officeart/2005/8/layout/target3"/>
    <dgm:cxn modelId="{580398F2-0123-4E31-A554-6A5331C16ACC}" type="presParOf" srcId="{88FCC793-FA8A-48CD-B4EE-48A07BCA876A}" destId="{429B6700-0D10-449B-86B7-D4540611C039}" srcOrd="4" destOrd="0" presId="urn:microsoft.com/office/officeart/2005/8/layout/target3"/>
    <dgm:cxn modelId="{04A9854C-C65B-4FE2-B4F0-C552630F68B0}" type="presParOf" srcId="{88FCC793-FA8A-48CD-B4EE-48A07BCA876A}" destId="{689B7D76-BCBD-4EDD-A400-0ECEB709ABAE}" srcOrd="5" destOrd="0" presId="urn:microsoft.com/office/officeart/2005/8/layout/target3"/>
    <dgm:cxn modelId="{F321774C-792B-4BEC-AAC2-91D2A8E6BF78}" type="presParOf" srcId="{88FCC793-FA8A-48CD-B4EE-48A07BCA876A}" destId="{2A2A6202-9A09-4C1C-B859-1A778A4F3158}" srcOrd="6" destOrd="0" presId="urn:microsoft.com/office/officeart/2005/8/layout/target3"/>
    <dgm:cxn modelId="{1F11F218-0553-4485-835E-0F1C16BDA170}" type="presParOf" srcId="{88FCC793-FA8A-48CD-B4EE-48A07BCA876A}" destId="{424BCA59-9BAE-45DA-845E-F1F323B3784E}" srcOrd="7" destOrd="0" presId="urn:microsoft.com/office/officeart/2005/8/layout/target3"/>
    <dgm:cxn modelId="{8F37D6B1-2FEB-4650-BD9F-4B797379260E}" type="presParOf" srcId="{88FCC793-FA8A-48CD-B4EE-48A07BCA876A}" destId="{D345B0B4-4C9C-48CB-9704-1F86C397E7EF}" srcOrd="8" destOrd="0" presId="urn:microsoft.com/office/officeart/2005/8/layout/target3"/>
    <dgm:cxn modelId="{AD726D52-31BC-46E7-8848-10CA72E8F6A8}" type="presParOf" srcId="{88FCC793-FA8A-48CD-B4EE-48A07BCA876A}" destId="{D42EA5C3-BDE7-47EB-A06F-736D3F323F1D}" srcOrd="9" destOrd="0" presId="urn:microsoft.com/office/officeart/2005/8/layout/target3"/>
    <dgm:cxn modelId="{71EC3482-FD4F-486F-B335-136236B596A7}" type="presParOf" srcId="{88FCC793-FA8A-48CD-B4EE-48A07BCA876A}" destId="{E8BBF853-9488-4137-9E7C-C2205849D7B4}" srcOrd="10" destOrd="0" presId="urn:microsoft.com/office/officeart/2005/8/layout/target3"/>
    <dgm:cxn modelId="{B59E3807-1596-40E3-8909-9C675933F7D5}" type="presParOf" srcId="{88FCC793-FA8A-48CD-B4EE-48A07BCA876A}" destId="{F25F0485-BD99-4DF7-91A0-A3D400287D33}" srcOrd="11" destOrd="0" presId="urn:microsoft.com/office/officeart/2005/8/layout/target3"/>
    <dgm:cxn modelId="{439C00AD-2CDD-473C-93DB-053F7E7C2DD4}" type="presParOf" srcId="{88FCC793-FA8A-48CD-B4EE-48A07BCA876A}" destId="{71F449CB-0A2F-4744-9B9F-5BF87D040D3E}" srcOrd="12" destOrd="0" presId="urn:microsoft.com/office/officeart/2005/8/layout/target3"/>
    <dgm:cxn modelId="{40504BE0-1DAB-4A15-BB8C-6D1083EE8701}" type="presParOf" srcId="{88FCC793-FA8A-48CD-B4EE-48A07BCA876A}" destId="{E797F767-8A5F-4B5D-94BD-070B0496ADE0}" srcOrd="13" destOrd="0" presId="urn:microsoft.com/office/officeart/2005/8/layout/target3"/>
    <dgm:cxn modelId="{98880A2D-8D5C-4749-89E6-361B2BCF1584}" type="presParOf" srcId="{88FCC793-FA8A-48CD-B4EE-48A07BCA876A}" destId="{2BAE1F2B-B47A-4A3C-B01C-7555D8F23006}" srcOrd="14" destOrd="0" presId="urn:microsoft.com/office/officeart/2005/8/layout/target3"/>
    <dgm:cxn modelId="{36B2CE94-470C-43CD-AF32-207585A99152}" type="presParOf" srcId="{88FCC793-FA8A-48CD-B4EE-48A07BCA876A}" destId="{010BFD97-46F0-4D3F-BF05-FCC77D8E8845}"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C95CD2-A836-4E03-9925-DB936DB7827E}" type="doc">
      <dgm:prSet loTypeId="urn:microsoft.com/office/officeart/2005/8/layout/vList4#1" loCatId="list" qsTypeId="urn:microsoft.com/office/officeart/2005/8/quickstyle/simple1" qsCatId="simple" csTypeId="urn:microsoft.com/office/officeart/2005/8/colors/colorful2" csCatId="colorful" phldr="1"/>
      <dgm:spPr/>
      <dgm:t>
        <a:bodyPr/>
        <a:lstStyle/>
        <a:p>
          <a:endParaRPr lang="en-IN"/>
        </a:p>
      </dgm:t>
    </dgm:pt>
    <dgm:pt modelId="{92FC2E35-8F8C-4ED8-B55B-8A3D29CEE852}">
      <dgm:prSet phldrT="[Text]" custT="1"/>
      <dgm:spPr/>
      <dgm:t>
        <a:bodyPr/>
        <a:lstStyle/>
        <a:p>
          <a:r>
            <a:rPr lang="hi-IN" sz="1200" b="1" u="sng" dirty="0" smtClean="0">
              <a:solidFill>
                <a:srgbClr val="002060"/>
              </a:solidFill>
            </a:rPr>
            <a:t> इलेक्ट्रॉनिक मतदान (पूर्णत:/अंशत:)  </a:t>
          </a:r>
          <a:endParaRPr lang="en-IN" sz="1200" b="1" u="sng" dirty="0">
            <a:solidFill>
              <a:srgbClr val="002060"/>
            </a:solidFill>
          </a:endParaRPr>
        </a:p>
      </dgm:t>
    </dgm:pt>
    <dgm:pt modelId="{A4210ECB-35B0-4A7F-9BC9-AE7A9123EF0F}" type="parTrans" cxnId="{9A4350CF-2F27-408B-8A49-5123DB19DADA}">
      <dgm:prSet/>
      <dgm:spPr/>
      <dgm:t>
        <a:bodyPr/>
        <a:lstStyle/>
        <a:p>
          <a:endParaRPr lang="en-IN"/>
        </a:p>
      </dgm:t>
    </dgm:pt>
    <dgm:pt modelId="{FA437490-3195-4DC7-8AFA-0081753CB06B}" type="sibTrans" cxnId="{9A4350CF-2F27-408B-8A49-5123DB19DADA}">
      <dgm:prSet/>
      <dgm:spPr/>
      <dgm:t>
        <a:bodyPr/>
        <a:lstStyle/>
        <a:p>
          <a:endParaRPr lang="en-IN"/>
        </a:p>
      </dgm:t>
    </dgm:pt>
    <dgm:pt modelId="{62B2377B-489E-41F2-BFB2-36BCBBEA66BA}">
      <dgm:prSet phldrT="[Text]" custT="1"/>
      <dgm:spPr/>
      <dgm:t>
        <a:bodyPr/>
        <a:lstStyle/>
        <a:p>
          <a:r>
            <a:rPr lang="en-IN" sz="900" b="1" u="none" dirty="0" smtClean="0">
              <a:solidFill>
                <a:srgbClr val="FF0000"/>
              </a:solidFill>
            </a:rPr>
            <a:t>1</a:t>
          </a:r>
          <a:r>
            <a:rPr lang="hi-IN" sz="900" b="1" u="none" dirty="0" smtClean="0">
              <a:solidFill>
                <a:srgbClr val="FF0000"/>
              </a:solidFill>
            </a:rPr>
            <a:t>9</a:t>
          </a:r>
          <a:r>
            <a:rPr lang="en-IN" sz="900" b="1" u="none" dirty="0" smtClean="0">
              <a:solidFill>
                <a:srgbClr val="FF0000"/>
              </a:solidFill>
            </a:rPr>
            <a:t> </a:t>
          </a:r>
          <a:r>
            <a:rPr lang="hi-IN" sz="900" b="1" u="none" dirty="0" smtClean="0">
              <a:solidFill>
                <a:srgbClr val="FF0000"/>
              </a:solidFill>
            </a:rPr>
            <a:t> देश </a:t>
          </a:r>
          <a:r>
            <a:rPr lang="hi-IN" sz="900" b="0" u="none" dirty="0" smtClean="0">
              <a:solidFill>
                <a:srgbClr val="FF0000"/>
              </a:solidFill>
            </a:rPr>
            <a:t>ईवीएम (डायरेक्‍ट रिकार्डिंग मशीन) के माध्‍यम से कुछ रूप में, कुछ देश पेपर ट्रेल के साथ,  इलेक्ट्रॉनिक मतदान का उपयोग कर रहे हैं।</a:t>
          </a:r>
          <a:endParaRPr lang="en-IN" sz="900" b="0" u="none" dirty="0"/>
        </a:p>
      </dgm:t>
    </dgm:pt>
    <dgm:pt modelId="{C232EC83-1C02-4555-A11F-6338D68D0AD7}" type="parTrans" cxnId="{A1F8FC6E-7B99-4A07-9542-2A38BE20AFE1}">
      <dgm:prSet/>
      <dgm:spPr/>
      <dgm:t>
        <a:bodyPr/>
        <a:lstStyle/>
        <a:p>
          <a:endParaRPr lang="en-IN"/>
        </a:p>
      </dgm:t>
    </dgm:pt>
    <dgm:pt modelId="{2854CADA-C8A9-4383-BE9D-61A3F579C8A5}" type="sibTrans" cxnId="{A1F8FC6E-7B99-4A07-9542-2A38BE20AFE1}">
      <dgm:prSet/>
      <dgm:spPr/>
      <dgm:t>
        <a:bodyPr/>
        <a:lstStyle/>
        <a:p>
          <a:endParaRPr lang="en-IN"/>
        </a:p>
      </dgm:t>
    </dgm:pt>
    <dgm:pt modelId="{6EB338D9-730E-4074-B3F0-7870C9D2D2E7}">
      <dgm:prSet phldrT="[Text]" custT="1"/>
      <dgm:spPr/>
      <dgm:t>
        <a:bodyPr/>
        <a:lstStyle/>
        <a:p>
          <a:r>
            <a:rPr lang="hi-IN" sz="1050" b="1" u="sng" dirty="0" smtClean="0">
              <a:solidFill>
                <a:srgbClr val="003300"/>
              </a:solidFill>
            </a:rPr>
            <a:t>इलेक्‍ट्रॉनिक मतगणना </a:t>
          </a:r>
        </a:p>
        <a:p>
          <a:r>
            <a:rPr lang="en-IN" sz="1050" b="1" u="sng" dirty="0" smtClean="0">
              <a:solidFill>
                <a:srgbClr val="FF0000"/>
              </a:solidFill>
            </a:rPr>
            <a:t>13</a:t>
          </a:r>
          <a:r>
            <a:rPr lang="hi-IN" sz="1050" b="1" u="sng" dirty="0" smtClean="0">
              <a:solidFill>
                <a:srgbClr val="FF0000"/>
              </a:solidFill>
            </a:rPr>
            <a:t> देश :</a:t>
          </a:r>
          <a:r>
            <a:rPr lang="hi-IN" sz="1050" b="0" u="none" dirty="0" smtClean="0">
              <a:solidFill>
                <a:srgbClr val="FF0000"/>
              </a:solidFill>
            </a:rPr>
            <a:t>मतों की गणना के लिए ई-तकनीक का उपयोग कर रहे हैं</a:t>
          </a:r>
          <a:endParaRPr lang="en-IN" sz="1050" b="0" u="none" dirty="0">
            <a:solidFill>
              <a:srgbClr val="003300"/>
            </a:solidFill>
          </a:endParaRPr>
        </a:p>
      </dgm:t>
    </dgm:pt>
    <dgm:pt modelId="{F04A122C-4BCC-4342-A237-D9A285890E36}" type="parTrans" cxnId="{4B0A42DC-DD1B-4CDA-BF05-CB0C2C581DDD}">
      <dgm:prSet/>
      <dgm:spPr/>
      <dgm:t>
        <a:bodyPr/>
        <a:lstStyle/>
        <a:p>
          <a:endParaRPr lang="en-IN"/>
        </a:p>
      </dgm:t>
    </dgm:pt>
    <dgm:pt modelId="{F372C428-EDD2-46E8-B386-DA414E7F5B5C}" type="sibTrans" cxnId="{4B0A42DC-DD1B-4CDA-BF05-CB0C2C581DDD}">
      <dgm:prSet/>
      <dgm:spPr/>
      <dgm:t>
        <a:bodyPr/>
        <a:lstStyle/>
        <a:p>
          <a:endParaRPr lang="en-IN"/>
        </a:p>
      </dgm:t>
    </dgm:pt>
    <dgm:pt modelId="{330CEB21-E28F-4965-A7A3-5F851EC78C37}">
      <dgm:prSet phldrT="[Text]" custT="1"/>
      <dgm:spPr/>
      <dgm:t>
        <a:bodyPr/>
        <a:lstStyle/>
        <a:p>
          <a:r>
            <a:rPr lang="hi-IN" sz="1050" dirty="0" smtClean="0"/>
            <a:t>अर्जेन्टीना, ब्राजील, वेनेजुएला, डोमिनिकन रिपब्लिक, लिथुआनिया, बुल्गारिया, बेल्जियम , आस्ट्रेलिया, दक्षिण कोरिया, फिलीपिंस, मंगोलिया, भूटान, नामीबिया।</a:t>
          </a:r>
          <a:endParaRPr lang="en-IN" sz="1050" dirty="0"/>
        </a:p>
      </dgm:t>
    </dgm:pt>
    <dgm:pt modelId="{5E045FAD-81AB-4C0F-B32D-0318EE6D28A3}" type="parTrans" cxnId="{FFDCB924-07B7-40A6-830C-5FEF0069EEE3}">
      <dgm:prSet/>
      <dgm:spPr/>
      <dgm:t>
        <a:bodyPr/>
        <a:lstStyle/>
        <a:p>
          <a:endParaRPr lang="en-US"/>
        </a:p>
      </dgm:t>
    </dgm:pt>
    <dgm:pt modelId="{CDF1A481-2688-4ACC-BE93-9391D8B9408A}" type="sibTrans" cxnId="{FFDCB924-07B7-40A6-830C-5FEF0069EEE3}">
      <dgm:prSet/>
      <dgm:spPr/>
      <dgm:t>
        <a:bodyPr/>
        <a:lstStyle/>
        <a:p>
          <a:endParaRPr lang="en-US"/>
        </a:p>
      </dgm:t>
    </dgm:pt>
    <dgm:pt modelId="{2D856DCB-0D42-4FFB-B1E2-E99CF1555A38}">
      <dgm:prSet phldrT="[Text]" custT="1"/>
      <dgm:spPr/>
      <dgm:t>
        <a:bodyPr/>
        <a:lstStyle/>
        <a:p>
          <a:r>
            <a:rPr lang="hi-IN" sz="1050" b="0" u="none" smtClean="0">
              <a:solidFill>
                <a:srgbClr val="FF0000"/>
              </a:solidFill>
            </a:rPr>
            <a:t>राजील, वेनेजुअेला, संयुक्त राज्य अमेरिका, स्विटज़रलैंड, रोमानिया, बेल्जियम लिथुआनिया, मंगोलिया, भूटान, किर्गिस्‍तान, युगांडा, नामीबिया, केन्या, जमाइका </a:t>
          </a:r>
          <a:r>
            <a:rPr lang="en-IN" sz="1050" b="0" u="none" smtClean="0"/>
            <a:t> </a:t>
          </a:r>
          <a:endParaRPr lang="en-IN" sz="1050" b="0" u="none" dirty="0"/>
        </a:p>
      </dgm:t>
    </dgm:pt>
    <dgm:pt modelId="{937888AE-B9B1-4D47-AF7D-160B41C947E5}" type="parTrans" cxnId="{D16FA6FC-FE88-43A4-8781-0BA1F08BB08D}">
      <dgm:prSet/>
      <dgm:spPr/>
      <dgm:t>
        <a:bodyPr/>
        <a:lstStyle/>
        <a:p>
          <a:endParaRPr lang="en-IN"/>
        </a:p>
      </dgm:t>
    </dgm:pt>
    <dgm:pt modelId="{BB3B8102-043B-4952-B457-7C863BBE6BFE}" type="sibTrans" cxnId="{D16FA6FC-FE88-43A4-8781-0BA1F08BB08D}">
      <dgm:prSet/>
      <dgm:spPr/>
      <dgm:t>
        <a:bodyPr/>
        <a:lstStyle/>
        <a:p>
          <a:endParaRPr lang="en-IN"/>
        </a:p>
      </dgm:t>
    </dgm:pt>
    <dgm:pt modelId="{E12327B4-905E-4CF4-8FD7-A541E517F3F3}">
      <dgm:prSet phldrT="[Text]" custT="1"/>
      <dgm:spPr/>
      <dgm:t>
        <a:bodyPr/>
        <a:lstStyle/>
        <a:p>
          <a:r>
            <a:rPr lang="hi-IN" sz="900" b="0" u="none" dirty="0" smtClean="0">
              <a:solidFill>
                <a:srgbClr val="FF0000"/>
              </a:solidFill>
            </a:rPr>
            <a:t>भारत, यूएसए, कनाडा, आस्‍ट्रेलिया, बेल्जियम, बुल्‍गारिया, इटली, स्विटजरलैंड, मैक्सिको, ब्राजील, चिली, पेरू, वेनेजुएला, आर्मेनिया, नामीबिया, नेपाल, भूटान, बांग्‍लादेश</a:t>
          </a:r>
          <a:endParaRPr lang="en-IN" sz="900" b="0" u="none" dirty="0"/>
        </a:p>
      </dgm:t>
    </dgm:pt>
    <dgm:pt modelId="{2B816407-B555-48CB-BC37-E4568DDECFA6}" type="parTrans" cxnId="{FBAA62A9-2681-4C7C-B6D8-F1549114A14B}">
      <dgm:prSet/>
      <dgm:spPr/>
      <dgm:t>
        <a:bodyPr/>
        <a:lstStyle/>
        <a:p>
          <a:endParaRPr lang="en-IN"/>
        </a:p>
      </dgm:t>
    </dgm:pt>
    <dgm:pt modelId="{E5C089D5-B79A-4E36-A3A4-228CD391725B}" type="sibTrans" cxnId="{FBAA62A9-2681-4C7C-B6D8-F1549114A14B}">
      <dgm:prSet/>
      <dgm:spPr/>
      <dgm:t>
        <a:bodyPr/>
        <a:lstStyle/>
        <a:p>
          <a:endParaRPr lang="en-IN"/>
        </a:p>
      </dgm:t>
    </dgm:pt>
    <dgm:pt modelId="{96B8835C-374E-41A0-8D6F-650B0F891269}" type="pres">
      <dgm:prSet presAssocID="{BDC95CD2-A836-4E03-9925-DB936DB7827E}" presName="linear" presStyleCnt="0">
        <dgm:presLayoutVars>
          <dgm:dir/>
          <dgm:resizeHandles val="exact"/>
        </dgm:presLayoutVars>
      </dgm:prSet>
      <dgm:spPr/>
      <dgm:t>
        <a:bodyPr/>
        <a:lstStyle/>
        <a:p>
          <a:endParaRPr lang="en-US"/>
        </a:p>
      </dgm:t>
    </dgm:pt>
    <dgm:pt modelId="{260D62D6-9764-4BAC-838D-F3304A17685D}" type="pres">
      <dgm:prSet presAssocID="{92FC2E35-8F8C-4ED8-B55B-8A3D29CEE852}" presName="comp" presStyleCnt="0"/>
      <dgm:spPr/>
    </dgm:pt>
    <dgm:pt modelId="{09037014-BBA2-4F9E-94A9-963AB1842930}" type="pres">
      <dgm:prSet presAssocID="{92FC2E35-8F8C-4ED8-B55B-8A3D29CEE852}" presName="box" presStyleLbl="node1" presStyleIdx="0" presStyleCnt="2" custLinFactNeighborX="671" custLinFactNeighborY="5951"/>
      <dgm:spPr/>
      <dgm:t>
        <a:bodyPr/>
        <a:lstStyle/>
        <a:p>
          <a:endParaRPr lang="en-US"/>
        </a:p>
      </dgm:t>
    </dgm:pt>
    <dgm:pt modelId="{43AC84BD-1FED-41E9-A18B-486134FCF9EE}" type="pres">
      <dgm:prSet presAssocID="{92FC2E35-8F8C-4ED8-B55B-8A3D29CEE852}" presName="img" presStyleLbl="fgImgPlace1" presStyleIdx="0" presStyleCnt="2" custFlipHor="1" custScaleX="95330"/>
      <dgm:spPr>
        <a:blipFill rotWithShape="1">
          <a:blip xmlns:r="http://schemas.openxmlformats.org/officeDocument/2006/relationships" r:embed="rId1"/>
          <a:stretch>
            <a:fillRect/>
          </a:stretch>
        </a:blipFill>
      </dgm:spPr>
      <dgm:t>
        <a:bodyPr/>
        <a:lstStyle/>
        <a:p>
          <a:endParaRPr lang="en-IN"/>
        </a:p>
      </dgm:t>
    </dgm:pt>
    <dgm:pt modelId="{AF3CAF24-B801-4D56-9652-77EFA72656F3}" type="pres">
      <dgm:prSet presAssocID="{92FC2E35-8F8C-4ED8-B55B-8A3D29CEE852}" presName="text" presStyleLbl="node1" presStyleIdx="0" presStyleCnt="2">
        <dgm:presLayoutVars>
          <dgm:bulletEnabled val="1"/>
        </dgm:presLayoutVars>
      </dgm:prSet>
      <dgm:spPr/>
      <dgm:t>
        <a:bodyPr/>
        <a:lstStyle/>
        <a:p>
          <a:endParaRPr lang="en-US"/>
        </a:p>
      </dgm:t>
    </dgm:pt>
    <dgm:pt modelId="{D8F21596-8B84-453F-93B0-5E0C31740E7D}" type="pres">
      <dgm:prSet presAssocID="{FA437490-3195-4DC7-8AFA-0081753CB06B}" presName="spacer" presStyleCnt="0"/>
      <dgm:spPr/>
    </dgm:pt>
    <dgm:pt modelId="{A4DBBC8C-0125-4A85-9780-DBA692ABCD22}" type="pres">
      <dgm:prSet presAssocID="{6EB338D9-730E-4074-B3F0-7870C9D2D2E7}" presName="comp" presStyleCnt="0"/>
      <dgm:spPr/>
    </dgm:pt>
    <dgm:pt modelId="{4E4D3106-B000-4CEB-9BF4-740DC56E3C4A}" type="pres">
      <dgm:prSet presAssocID="{6EB338D9-730E-4074-B3F0-7870C9D2D2E7}" presName="box" presStyleLbl="node1" presStyleIdx="1" presStyleCnt="2"/>
      <dgm:spPr/>
      <dgm:t>
        <a:bodyPr/>
        <a:lstStyle/>
        <a:p>
          <a:endParaRPr lang="en-US"/>
        </a:p>
      </dgm:t>
    </dgm:pt>
    <dgm:pt modelId="{C8579AC4-C04B-4473-B409-2567A0AE8FF1}" type="pres">
      <dgm:prSet presAssocID="{6EB338D9-730E-4074-B3F0-7870C9D2D2E7}" presName="img" presStyleLbl="fgImgPlace1" presStyleIdx="1" presStyleCnt="2"/>
      <dgm:spPr>
        <a:blipFill rotWithShape="0">
          <a:blip xmlns:r="http://schemas.openxmlformats.org/officeDocument/2006/relationships" r:embed="rId2"/>
          <a:stretch>
            <a:fillRect/>
          </a:stretch>
        </a:blipFill>
      </dgm:spPr>
      <dgm:t>
        <a:bodyPr/>
        <a:lstStyle/>
        <a:p>
          <a:endParaRPr lang="en-IN"/>
        </a:p>
      </dgm:t>
    </dgm:pt>
    <dgm:pt modelId="{170E476C-01CB-48FA-BCBF-051B196601A5}" type="pres">
      <dgm:prSet presAssocID="{6EB338D9-730E-4074-B3F0-7870C9D2D2E7}" presName="text" presStyleLbl="node1" presStyleIdx="1" presStyleCnt="2">
        <dgm:presLayoutVars>
          <dgm:bulletEnabled val="1"/>
        </dgm:presLayoutVars>
      </dgm:prSet>
      <dgm:spPr/>
      <dgm:t>
        <a:bodyPr/>
        <a:lstStyle/>
        <a:p>
          <a:endParaRPr lang="en-US"/>
        </a:p>
      </dgm:t>
    </dgm:pt>
  </dgm:ptLst>
  <dgm:cxnLst>
    <dgm:cxn modelId="{4B0A42DC-DD1B-4CDA-BF05-CB0C2C581DDD}" srcId="{BDC95CD2-A836-4E03-9925-DB936DB7827E}" destId="{6EB338D9-730E-4074-B3F0-7870C9D2D2E7}" srcOrd="1" destOrd="0" parTransId="{F04A122C-4BCC-4342-A237-D9A285890E36}" sibTransId="{F372C428-EDD2-46E8-B386-DA414E7F5B5C}"/>
    <dgm:cxn modelId="{5DF5E5B9-B4C2-45F9-BF1C-0A37D5B3E1F9}" type="presOf" srcId="{6EB338D9-730E-4074-B3F0-7870C9D2D2E7}" destId="{4E4D3106-B000-4CEB-9BF4-740DC56E3C4A}" srcOrd="0" destOrd="0" presId="urn:microsoft.com/office/officeart/2005/8/layout/vList4#1"/>
    <dgm:cxn modelId="{68684603-01B0-4CEF-80C2-7F9C2D561E15}" type="presOf" srcId="{92FC2E35-8F8C-4ED8-B55B-8A3D29CEE852}" destId="{09037014-BBA2-4F9E-94A9-963AB1842930}" srcOrd="0" destOrd="0" presId="urn:microsoft.com/office/officeart/2005/8/layout/vList4#1"/>
    <dgm:cxn modelId="{C4AD7DE6-EB13-4BED-AD12-8E8D9AD00A00}" type="presOf" srcId="{E12327B4-905E-4CF4-8FD7-A541E517F3F3}" destId="{AF3CAF24-B801-4D56-9652-77EFA72656F3}" srcOrd="1" destOrd="2" presId="urn:microsoft.com/office/officeart/2005/8/layout/vList4#1"/>
    <dgm:cxn modelId="{652ED1BD-28C8-4EA6-AE70-C5891D6A5968}" type="presOf" srcId="{2D856DCB-0D42-4FFB-B1E2-E99CF1555A38}" destId="{09037014-BBA2-4F9E-94A9-963AB1842930}" srcOrd="0" destOrd="3" presId="urn:microsoft.com/office/officeart/2005/8/layout/vList4#1"/>
    <dgm:cxn modelId="{C156E5F9-739A-421D-99C3-F31F3D3D92E6}" type="presOf" srcId="{2D856DCB-0D42-4FFB-B1E2-E99CF1555A38}" destId="{AF3CAF24-B801-4D56-9652-77EFA72656F3}" srcOrd="1" destOrd="3" presId="urn:microsoft.com/office/officeart/2005/8/layout/vList4#1"/>
    <dgm:cxn modelId="{FFDCB924-07B7-40A6-830C-5FEF0069EEE3}" srcId="{6EB338D9-730E-4074-B3F0-7870C9D2D2E7}" destId="{330CEB21-E28F-4965-A7A3-5F851EC78C37}" srcOrd="0" destOrd="0" parTransId="{5E045FAD-81AB-4C0F-B32D-0318EE6D28A3}" sibTransId="{CDF1A481-2688-4ACC-BE93-9391D8B9408A}"/>
    <dgm:cxn modelId="{FDF7A9B7-3FEC-47BF-8E29-6E975B300242}" type="presOf" srcId="{62B2377B-489E-41F2-BFB2-36BCBBEA66BA}" destId="{09037014-BBA2-4F9E-94A9-963AB1842930}" srcOrd="0" destOrd="1" presId="urn:microsoft.com/office/officeart/2005/8/layout/vList4#1"/>
    <dgm:cxn modelId="{78EBA8F1-8741-4F14-9F90-90BE895BAAAF}" type="presOf" srcId="{330CEB21-E28F-4965-A7A3-5F851EC78C37}" destId="{170E476C-01CB-48FA-BCBF-051B196601A5}" srcOrd="1" destOrd="1" presId="urn:microsoft.com/office/officeart/2005/8/layout/vList4#1"/>
    <dgm:cxn modelId="{F12446DB-1C1F-4B75-A230-3C01B5BC2F91}" type="presOf" srcId="{6EB338D9-730E-4074-B3F0-7870C9D2D2E7}" destId="{170E476C-01CB-48FA-BCBF-051B196601A5}" srcOrd="1" destOrd="0" presId="urn:microsoft.com/office/officeart/2005/8/layout/vList4#1"/>
    <dgm:cxn modelId="{FBAA62A9-2681-4C7C-B6D8-F1549114A14B}" srcId="{92FC2E35-8F8C-4ED8-B55B-8A3D29CEE852}" destId="{E12327B4-905E-4CF4-8FD7-A541E517F3F3}" srcOrd="1" destOrd="0" parTransId="{2B816407-B555-48CB-BC37-E4568DDECFA6}" sibTransId="{E5C089D5-B79A-4E36-A3A4-228CD391725B}"/>
    <dgm:cxn modelId="{32FA2C1A-1915-40B7-A88B-F8F7EE450507}" type="presOf" srcId="{62B2377B-489E-41F2-BFB2-36BCBBEA66BA}" destId="{AF3CAF24-B801-4D56-9652-77EFA72656F3}" srcOrd="1" destOrd="1" presId="urn:microsoft.com/office/officeart/2005/8/layout/vList4#1"/>
    <dgm:cxn modelId="{9B17306B-2007-45C6-A407-8CD967BC44B8}" type="presOf" srcId="{92FC2E35-8F8C-4ED8-B55B-8A3D29CEE852}" destId="{AF3CAF24-B801-4D56-9652-77EFA72656F3}" srcOrd="1" destOrd="0" presId="urn:microsoft.com/office/officeart/2005/8/layout/vList4#1"/>
    <dgm:cxn modelId="{CE04831A-A3F6-4DAD-82D6-D3D174DE0B5E}" type="presOf" srcId="{BDC95CD2-A836-4E03-9925-DB936DB7827E}" destId="{96B8835C-374E-41A0-8D6F-650B0F891269}" srcOrd="0" destOrd="0" presId="urn:microsoft.com/office/officeart/2005/8/layout/vList4#1"/>
    <dgm:cxn modelId="{D16FA6FC-FE88-43A4-8781-0BA1F08BB08D}" srcId="{92FC2E35-8F8C-4ED8-B55B-8A3D29CEE852}" destId="{2D856DCB-0D42-4FFB-B1E2-E99CF1555A38}" srcOrd="2" destOrd="0" parTransId="{937888AE-B9B1-4D47-AF7D-160B41C947E5}" sibTransId="{BB3B8102-043B-4952-B457-7C863BBE6BFE}"/>
    <dgm:cxn modelId="{2F58FB50-22B0-436C-A29E-5E37B6534439}" type="presOf" srcId="{330CEB21-E28F-4965-A7A3-5F851EC78C37}" destId="{4E4D3106-B000-4CEB-9BF4-740DC56E3C4A}" srcOrd="0" destOrd="1" presId="urn:microsoft.com/office/officeart/2005/8/layout/vList4#1"/>
    <dgm:cxn modelId="{9A4350CF-2F27-408B-8A49-5123DB19DADA}" srcId="{BDC95CD2-A836-4E03-9925-DB936DB7827E}" destId="{92FC2E35-8F8C-4ED8-B55B-8A3D29CEE852}" srcOrd="0" destOrd="0" parTransId="{A4210ECB-35B0-4A7F-9BC9-AE7A9123EF0F}" sibTransId="{FA437490-3195-4DC7-8AFA-0081753CB06B}"/>
    <dgm:cxn modelId="{33955290-CC0C-4D5C-8015-E1805858FFA5}" type="presOf" srcId="{E12327B4-905E-4CF4-8FD7-A541E517F3F3}" destId="{09037014-BBA2-4F9E-94A9-963AB1842930}" srcOrd="0" destOrd="2" presId="urn:microsoft.com/office/officeart/2005/8/layout/vList4#1"/>
    <dgm:cxn modelId="{A1F8FC6E-7B99-4A07-9542-2A38BE20AFE1}" srcId="{92FC2E35-8F8C-4ED8-B55B-8A3D29CEE852}" destId="{62B2377B-489E-41F2-BFB2-36BCBBEA66BA}" srcOrd="0" destOrd="0" parTransId="{C232EC83-1C02-4555-A11F-6338D68D0AD7}" sibTransId="{2854CADA-C8A9-4383-BE9D-61A3F579C8A5}"/>
    <dgm:cxn modelId="{F0D20913-D773-4E15-9C84-F5763CCC4F9C}" type="presParOf" srcId="{96B8835C-374E-41A0-8D6F-650B0F891269}" destId="{260D62D6-9764-4BAC-838D-F3304A17685D}" srcOrd="0" destOrd="0" presId="urn:microsoft.com/office/officeart/2005/8/layout/vList4#1"/>
    <dgm:cxn modelId="{76AB61EC-0914-4EEA-BB9B-F605806B6D73}" type="presParOf" srcId="{260D62D6-9764-4BAC-838D-F3304A17685D}" destId="{09037014-BBA2-4F9E-94A9-963AB1842930}" srcOrd="0" destOrd="0" presId="urn:microsoft.com/office/officeart/2005/8/layout/vList4#1"/>
    <dgm:cxn modelId="{27C60E51-17BE-4629-A9DF-C69E84BD0F29}" type="presParOf" srcId="{260D62D6-9764-4BAC-838D-F3304A17685D}" destId="{43AC84BD-1FED-41E9-A18B-486134FCF9EE}" srcOrd="1" destOrd="0" presId="urn:microsoft.com/office/officeart/2005/8/layout/vList4#1"/>
    <dgm:cxn modelId="{BA7F5056-10D0-46EA-8721-C505E9EBAD77}" type="presParOf" srcId="{260D62D6-9764-4BAC-838D-F3304A17685D}" destId="{AF3CAF24-B801-4D56-9652-77EFA72656F3}" srcOrd="2" destOrd="0" presId="urn:microsoft.com/office/officeart/2005/8/layout/vList4#1"/>
    <dgm:cxn modelId="{6F29D6B2-AA94-44B9-9EC9-A6D05E0DF817}" type="presParOf" srcId="{96B8835C-374E-41A0-8D6F-650B0F891269}" destId="{D8F21596-8B84-453F-93B0-5E0C31740E7D}" srcOrd="1" destOrd="0" presId="urn:microsoft.com/office/officeart/2005/8/layout/vList4#1"/>
    <dgm:cxn modelId="{4E036BE3-19D5-415E-ADFF-2076AA534B54}" type="presParOf" srcId="{96B8835C-374E-41A0-8D6F-650B0F891269}" destId="{A4DBBC8C-0125-4A85-9780-DBA692ABCD22}" srcOrd="2" destOrd="0" presId="urn:microsoft.com/office/officeart/2005/8/layout/vList4#1"/>
    <dgm:cxn modelId="{F57F1311-1598-4CDF-8BA8-B9AC15E6DAAB}" type="presParOf" srcId="{A4DBBC8C-0125-4A85-9780-DBA692ABCD22}" destId="{4E4D3106-B000-4CEB-9BF4-740DC56E3C4A}" srcOrd="0" destOrd="0" presId="urn:microsoft.com/office/officeart/2005/8/layout/vList4#1"/>
    <dgm:cxn modelId="{922972CC-B2C3-44A8-9B77-DB33777AEF8E}" type="presParOf" srcId="{A4DBBC8C-0125-4A85-9780-DBA692ABCD22}" destId="{C8579AC4-C04B-4473-B409-2567A0AE8FF1}" srcOrd="1" destOrd="0" presId="urn:microsoft.com/office/officeart/2005/8/layout/vList4#1"/>
    <dgm:cxn modelId="{7AF98867-2A54-47DA-AB81-884300C93998}" type="presParOf" srcId="{A4DBBC8C-0125-4A85-9780-DBA692ABCD22}" destId="{170E476C-01CB-48FA-BCBF-051B196601A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CA546-C0DF-45CD-A0D5-93B7EC4D6B81}">
      <dsp:nvSpPr>
        <dsp:cNvPr id="0" name=""/>
        <dsp:cNvSpPr/>
      </dsp:nvSpPr>
      <dsp:spPr>
        <a:xfrm rot="5400000">
          <a:off x="1390730" y="54238"/>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smtClean="0"/>
            <a:t>2</a:t>
          </a:r>
          <a:endParaRPr lang="en-IN" sz="2700" kern="1200" dirty="0"/>
        </a:p>
      </dsp:txBody>
      <dsp:txXfrm rot="-5400000">
        <a:off x="1556634" y="129370"/>
        <a:ext cx="495334" cy="569350"/>
      </dsp:txXfrm>
    </dsp:sp>
    <dsp:sp modelId="{0C00C33B-289C-43C3-9B5F-4C6D50F7B6FC}">
      <dsp:nvSpPr>
        <dsp:cNvPr id="0" name=""/>
        <dsp:cNvSpPr/>
      </dsp:nvSpPr>
      <dsp:spPr>
        <a:xfrm>
          <a:off x="2185945" y="165902"/>
          <a:ext cx="923091" cy="496285"/>
        </a:xfrm>
        <a:prstGeom prst="rect">
          <a:avLst/>
        </a:prstGeom>
        <a:noFill/>
        <a:ln>
          <a:noFill/>
        </a:ln>
        <a:effectLst/>
      </dsp:spPr>
      <dsp:style>
        <a:lnRef idx="0">
          <a:scrgbClr r="0" g="0" b="0"/>
        </a:lnRef>
        <a:fillRef idx="0">
          <a:scrgbClr r="0" g="0" b="0"/>
        </a:fillRef>
        <a:effectRef idx="0">
          <a:scrgbClr r="0" g="0" b="0"/>
        </a:effectRef>
        <a:fontRef idx="minor"/>
      </dsp:style>
    </dsp:sp>
    <dsp:sp modelId="{901F283E-7B80-4959-80EE-D83C5FAACA7F}">
      <dsp:nvSpPr>
        <dsp:cNvPr id="0" name=""/>
        <dsp:cNvSpPr/>
      </dsp:nvSpPr>
      <dsp:spPr>
        <a:xfrm rot="5400000">
          <a:off x="613547" y="54238"/>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smtClean="0"/>
            <a:t>1</a:t>
          </a:r>
          <a:endParaRPr lang="en-IN" sz="3600" kern="1200" dirty="0"/>
        </a:p>
      </dsp:txBody>
      <dsp:txXfrm rot="-5400000">
        <a:off x="779451" y="129370"/>
        <a:ext cx="495334" cy="569350"/>
      </dsp:txXfrm>
    </dsp:sp>
    <dsp:sp modelId="{002322AB-FCD0-4B75-A509-02C4FD23A40F}">
      <dsp:nvSpPr>
        <dsp:cNvPr id="0" name=""/>
        <dsp:cNvSpPr/>
      </dsp:nvSpPr>
      <dsp:spPr>
        <a:xfrm rot="5400000">
          <a:off x="1000650" y="756316"/>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IN" sz="1200" b="1" kern="1200" dirty="0"/>
        </a:p>
      </dsp:txBody>
      <dsp:txXfrm rot="-5400000">
        <a:off x="1166554" y="831448"/>
        <a:ext cx="495334" cy="569350"/>
      </dsp:txXfrm>
    </dsp:sp>
    <dsp:sp modelId="{429D14FC-A81F-4E17-9452-7B34676ADCC4}">
      <dsp:nvSpPr>
        <dsp:cNvPr id="0" name=""/>
        <dsp:cNvSpPr/>
      </dsp:nvSpPr>
      <dsp:spPr>
        <a:xfrm>
          <a:off x="131323" y="867981"/>
          <a:ext cx="893314" cy="496285"/>
        </a:xfrm>
        <a:prstGeom prst="rect">
          <a:avLst/>
        </a:prstGeom>
        <a:noFill/>
        <a:ln>
          <a:noFill/>
        </a:ln>
        <a:effectLst/>
      </dsp:spPr>
      <dsp:style>
        <a:lnRef idx="0">
          <a:scrgbClr r="0" g="0" b="0"/>
        </a:lnRef>
        <a:fillRef idx="0">
          <a:scrgbClr r="0" g="0" b="0"/>
        </a:fillRef>
        <a:effectRef idx="0">
          <a:scrgbClr r="0" g="0" b="0"/>
        </a:effectRef>
        <a:fontRef idx="minor"/>
      </dsp:style>
    </dsp:sp>
    <dsp:sp modelId="{703531DC-6ED0-4D8B-AF9D-0E68422C9922}">
      <dsp:nvSpPr>
        <dsp:cNvPr id="0" name=""/>
        <dsp:cNvSpPr/>
      </dsp:nvSpPr>
      <dsp:spPr>
        <a:xfrm rot="5400000">
          <a:off x="1777833" y="756316"/>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smtClean="0"/>
            <a:t>3</a:t>
          </a:r>
          <a:endParaRPr lang="en-IN" sz="3600" kern="1200" dirty="0"/>
        </a:p>
      </dsp:txBody>
      <dsp:txXfrm rot="-5400000">
        <a:off x="1943737" y="831448"/>
        <a:ext cx="495334" cy="569350"/>
      </dsp:txXfrm>
    </dsp:sp>
    <dsp:sp modelId="{58DDD145-0051-46A3-8C2F-C23F9B5971FD}">
      <dsp:nvSpPr>
        <dsp:cNvPr id="0" name=""/>
        <dsp:cNvSpPr/>
      </dsp:nvSpPr>
      <dsp:spPr>
        <a:xfrm rot="5400000">
          <a:off x="1390730" y="1458395"/>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smtClean="0"/>
            <a:t>4</a:t>
          </a:r>
          <a:endParaRPr lang="en-IN" sz="2700" kern="1200" dirty="0"/>
        </a:p>
      </dsp:txBody>
      <dsp:txXfrm rot="-5400000">
        <a:off x="1556634" y="1533527"/>
        <a:ext cx="495334" cy="569350"/>
      </dsp:txXfrm>
    </dsp:sp>
    <dsp:sp modelId="{2A19AEB9-D1B2-4E2D-B067-585CA1FBCC31}">
      <dsp:nvSpPr>
        <dsp:cNvPr id="0" name=""/>
        <dsp:cNvSpPr/>
      </dsp:nvSpPr>
      <dsp:spPr>
        <a:xfrm>
          <a:off x="2185945" y="1570059"/>
          <a:ext cx="923091" cy="496285"/>
        </a:xfrm>
        <a:prstGeom prst="rect">
          <a:avLst/>
        </a:prstGeom>
        <a:noFill/>
        <a:ln>
          <a:noFill/>
        </a:ln>
        <a:effectLst/>
      </dsp:spPr>
      <dsp:style>
        <a:lnRef idx="0">
          <a:scrgbClr r="0" g="0" b="0"/>
        </a:lnRef>
        <a:fillRef idx="0">
          <a:scrgbClr r="0" g="0" b="0"/>
        </a:fillRef>
        <a:effectRef idx="0">
          <a:scrgbClr r="0" g="0" b="0"/>
        </a:effectRef>
        <a:fontRef idx="minor"/>
      </dsp:style>
    </dsp:sp>
    <dsp:sp modelId="{8B6FB0F0-8DC6-4377-885C-CC1A951CD862}">
      <dsp:nvSpPr>
        <dsp:cNvPr id="0" name=""/>
        <dsp:cNvSpPr/>
      </dsp:nvSpPr>
      <dsp:spPr>
        <a:xfrm rot="5400000">
          <a:off x="613547" y="1458395"/>
          <a:ext cx="827142" cy="719614"/>
        </a:xfrm>
        <a:prstGeom prst="hexagon">
          <a:avLst>
            <a:gd name="adj" fmla="val 25000"/>
            <a:gd name="vf" fmla="val 11547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IN" sz="3600" kern="1200" dirty="0"/>
        </a:p>
      </dsp:txBody>
      <dsp:txXfrm rot="-5400000">
        <a:off x="779451" y="1533527"/>
        <a:ext cx="495334" cy="569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CA546-C0DF-45CD-A0D5-93B7EC4D6B81}">
      <dsp:nvSpPr>
        <dsp:cNvPr id="0" name=""/>
        <dsp:cNvSpPr/>
      </dsp:nvSpPr>
      <dsp:spPr>
        <a:xfrm rot="5400000">
          <a:off x="1390730" y="54238"/>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smtClean="0"/>
            <a:t>2</a:t>
          </a:r>
          <a:endParaRPr lang="en-IN" sz="2700" kern="1200" dirty="0"/>
        </a:p>
      </dsp:txBody>
      <dsp:txXfrm rot="-5400000">
        <a:off x="1556634" y="129370"/>
        <a:ext cx="495334" cy="569350"/>
      </dsp:txXfrm>
    </dsp:sp>
    <dsp:sp modelId="{0C00C33B-289C-43C3-9B5F-4C6D50F7B6FC}">
      <dsp:nvSpPr>
        <dsp:cNvPr id="0" name=""/>
        <dsp:cNvSpPr/>
      </dsp:nvSpPr>
      <dsp:spPr>
        <a:xfrm>
          <a:off x="2185945" y="165902"/>
          <a:ext cx="923091" cy="496285"/>
        </a:xfrm>
        <a:prstGeom prst="rect">
          <a:avLst/>
        </a:prstGeom>
        <a:noFill/>
        <a:ln>
          <a:noFill/>
        </a:ln>
        <a:effectLst/>
      </dsp:spPr>
      <dsp:style>
        <a:lnRef idx="0">
          <a:scrgbClr r="0" g="0" b="0"/>
        </a:lnRef>
        <a:fillRef idx="0">
          <a:scrgbClr r="0" g="0" b="0"/>
        </a:fillRef>
        <a:effectRef idx="0">
          <a:scrgbClr r="0" g="0" b="0"/>
        </a:effectRef>
        <a:fontRef idx="minor"/>
      </dsp:style>
    </dsp:sp>
    <dsp:sp modelId="{901F283E-7B80-4959-80EE-D83C5FAACA7F}">
      <dsp:nvSpPr>
        <dsp:cNvPr id="0" name=""/>
        <dsp:cNvSpPr/>
      </dsp:nvSpPr>
      <dsp:spPr>
        <a:xfrm rot="5400000">
          <a:off x="613547" y="54238"/>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smtClean="0"/>
            <a:t>1</a:t>
          </a:r>
          <a:endParaRPr lang="en-IN" sz="3600" kern="1200" dirty="0"/>
        </a:p>
      </dsp:txBody>
      <dsp:txXfrm rot="-5400000">
        <a:off x="779451" y="129370"/>
        <a:ext cx="495334" cy="569350"/>
      </dsp:txXfrm>
    </dsp:sp>
    <dsp:sp modelId="{002322AB-FCD0-4B75-A509-02C4FD23A40F}">
      <dsp:nvSpPr>
        <dsp:cNvPr id="0" name=""/>
        <dsp:cNvSpPr/>
      </dsp:nvSpPr>
      <dsp:spPr>
        <a:xfrm rot="5400000">
          <a:off x="1000650" y="756316"/>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IN" sz="1200" b="1" kern="1200" dirty="0"/>
        </a:p>
      </dsp:txBody>
      <dsp:txXfrm rot="-5400000">
        <a:off x="1166554" y="831448"/>
        <a:ext cx="495334" cy="569350"/>
      </dsp:txXfrm>
    </dsp:sp>
    <dsp:sp modelId="{429D14FC-A81F-4E17-9452-7B34676ADCC4}">
      <dsp:nvSpPr>
        <dsp:cNvPr id="0" name=""/>
        <dsp:cNvSpPr/>
      </dsp:nvSpPr>
      <dsp:spPr>
        <a:xfrm>
          <a:off x="131323" y="867981"/>
          <a:ext cx="893314" cy="496285"/>
        </a:xfrm>
        <a:prstGeom prst="rect">
          <a:avLst/>
        </a:prstGeom>
        <a:noFill/>
        <a:ln>
          <a:noFill/>
        </a:ln>
        <a:effectLst/>
      </dsp:spPr>
      <dsp:style>
        <a:lnRef idx="0">
          <a:scrgbClr r="0" g="0" b="0"/>
        </a:lnRef>
        <a:fillRef idx="0">
          <a:scrgbClr r="0" g="0" b="0"/>
        </a:fillRef>
        <a:effectRef idx="0">
          <a:scrgbClr r="0" g="0" b="0"/>
        </a:effectRef>
        <a:fontRef idx="minor"/>
      </dsp:style>
    </dsp:sp>
    <dsp:sp modelId="{703531DC-6ED0-4D8B-AF9D-0E68422C9922}">
      <dsp:nvSpPr>
        <dsp:cNvPr id="0" name=""/>
        <dsp:cNvSpPr/>
      </dsp:nvSpPr>
      <dsp:spPr>
        <a:xfrm rot="5400000">
          <a:off x="1777833" y="756316"/>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smtClean="0"/>
            <a:t>3</a:t>
          </a:r>
          <a:endParaRPr lang="en-IN" sz="3600" kern="1200" dirty="0"/>
        </a:p>
      </dsp:txBody>
      <dsp:txXfrm rot="-5400000">
        <a:off x="1943737" y="831448"/>
        <a:ext cx="495334" cy="569350"/>
      </dsp:txXfrm>
    </dsp:sp>
    <dsp:sp modelId="{58DDD145-0051-46A3-8C2F-C23F9B5971FD}">
      <dsp:nvSpPr>
        <dsp:cNvPr id="0" name=""/>
        <dsp:cNvSpPr/>
      </dsp:nvSpPr>
      <dsp:spPr>
        <a:xfrm rot="5400000">
          <a:off x="1390730" y="1458395"/>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IN" sz="2700" kern="1200" dirty="0" smtClean="0"/>
            <a:t>4</a:t>
          </a:r>
          <a:endParaRPr lang="en-IN" sz="2700" kern="1200" dirty="0"/>
        </a:p>
      </dsp:txBody>
      <dsp:txXfrm rot="-5400000">
        <a:off x="1556634" y="1533527"/>
        <a:ext cx="495334" cy="569350"/>
      </dsp:txXfrm>
    </dsp:sp>
    <dsp:sp modelId="{2A19AEB9-D1B2-4E2D-B067-585CA1FBCC31}">
      <dsp:nvSpPr>
        <dsp:cNvPr id="0" name=""/>
        <dsp:cNvSpPr/>
      </dsp:nvSpPr>
      <dsp:spPr>
        <a:xfrm>
          <a:off x="2185945" y="1570059"/>
          <a:ext cx="923091" cy="496285"/>
        </a:xfrm>
        <a:prstGeom prst="rect">
          <a:avLst/>
        </a:prstGeom>
        <a:noFill/>
        <a:ln>
          <a:noFill/>
        </a:ln>
        <a:effectLst/>
      </dsp:spPr>
      <dsp:style>
        <a:lnRef idx="0">
          <a:scrgbClr r="0" g="0" b="0"/>
        </a:lnRef>
        <a:fillRef idx="0">
          <a:scrgbClr r="0" g="0" b="0"/>
        </a:fillRef>
        <a:effectRef idx="0">
          <a:scrgbClr r="0" g="0" b="0"/>
        </a:effectRef>
        <a:fontRef idx="minor"/>
      </dsp:style>
    </dsp:sp>
    <dsp:sp modelId="{8B6FB0F0-8DC6-4377-885C-CC1A951CD862}">
      <dsp:nvSpPr>
        <dsp:cNvPr id="0" name=""/>
        <dsp:cNvSpPr/>
      </dsp:nvSpPr>
      <dsp:spPr>
        <a:xfrm rot="5400000">
          <a:off x="613547" y="1458395"/>
          <a:ext cx="827142" cy="719614"/>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IN" sz="3600" kern="1200" dirty="0" smtClean="0"/>
            <a:t>5</a:t>
          </a:r>
          <a:endParaRPr lang="en-IN" sz="3600" kern="1200" dirty="0"/>
        </a:p>
      </dsp:txBody>
      <dsp:txXfrm rot="-5400000">
        <a:off x="779451" y="1533527"/>
        <a:ext cx="495334" cy="569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419"/>
          </a:xfrm>
          <a:prstGeom prst="rect">
            <a:avLst/>
          </a:prstGeom>
        </p:spPr>
        <p:txBody>
          <a:bodyPr vert="horz" lIns="90032" tIns="45016" rIns="90032" bIns="45016" rtlCol="0"/>
          <a:lstStyle>
            <a:lvl1pPr algn="l">
              <a:defRPr sz="1200"/>
            </a:lvl1pPr>
          </a:lstStyle>
          <a:p>
            <a:endParaRPr lang="en-IN"/>
          </a:p>
        </p:txBody>
      </p:sp>
      <p:sp>
        <p:nvSpPr>
          <p:cNvPr id="3" name="Date Placeholder 2"/>
          <p:cNvSpPr>
            <a:spLocks noGrp="1"/>
          </p:cNvSpPr>
          <p:nvPr>
            <p:ph type="dt" sz="quarter" idx="1"/>
          </p:nvPr>
        </p:nvSpPr>
        <p:spPr>
          <a:xfrm>
            <a:off x="3779149" y="0"/>
            <a:ext cx="2889938" cy="489419"/>
          </a:xfrm>
          <a:prstGeom prst="rect">
            <a:avLst/>
          </a:prstGeom>
        </p:spPr>
        <p:txBody>
          <a:bodyPr vert="horz" lIns="90032" tIns="45016" rIns="90032" bIns="45016" rtlCol="0"/>
          <a:lstStyle>
            <a:lvl1pPr algn="r">
              <a:defRPr sz="1200"/>
            </a:lvl1pPr>
          </a:lstStyle>
          <a:p>
            <a:fld id="{162F727E-D94A-44EB-8D89-2E053E3FA15B}" type="datetimeFigureOut">
              <a:rPr lang="en-IN" smtClean="0"/>
              <a:pPr/>
              <a:t>30-09-2020</a:t>
            </a:fld>
            <a:endParaRPr lang="en-IN"/>
          </a:p>
        </p:txBody>
      </p:sp>
      <p:sp>
        <p:nvSpPr>
          <p:cNvPr id="4" name="Footer Placeholder 3"/>
          <p:cNvSpPr>
            <a:spLocks noGrp="1"/>
          </p:cNvSpPr>
          <p:nvPr>
            <p:ph type="ftr" sz="quarter" idx="2"/>
          </p:nvPr>
        </p:nvSpPr>
        <p:spPr>
          <a:xfrm>
            <a:off x="0" y="9286433"/>
            <a:ext cx="2889938" cy="489418"/>
          </a:xfrm>
          <a:prstGeom prst="rect">
            <a:avLst/>
          </a:prstGeom>
        </p:spPr>
        <p:txBody>
          <a:bodyPr vert="horz" lIns="90032" tIns="45016" rIns="90032" bIns="45016" rtlCol="0" anchor="b"/>
          <a:lstStyle>
            <a:lvl1pPr algn="l">
              <a:defRPr sz="1200"/>
            </a:lvl1pPr>
          </a:lstStyle>
          <a:p>
            <a:endParaRPr lang="en-IN"/>
          </a:p>
        </p:txBody>
      </p:sp>
      <p:sp>
        <p:nvSpPr>
          <p:cNvPr id="5" name="Slide Number Placeholder 4"/>
          <p:cNvSpPr>
            <a:spLocks noGrp="1"/>
          </p:cNvSpPr>
          <p:nvPr>
            <p:ph type="sldNum" sz="quarter" idx="3"/>
          </p:nvPr>
        </p:nvSpPr>
        <p:spPr>
          <a:xfrm>
            <a:off x="3779149" y="9286433"/>
            <a:ext cx="2889938" cy="489418"/>
          </a:xfrm>
          <a:prstGeom prst="rect">
            <a:avLst/>
          </a:prstGeom>
        </p:spPr>
        <p:txBody>
          <a:bodyPr vert="horz" lIns="90032" tIns="45016" rIns="90032" bIns="45016" rtlCol="0" anchor="b"/>
          <a:lstStyle>
            <a:lvl1pPr algn="r">
              <a:defRPr sz="1200"/>
            </a:lvl1pPr>
          </a:lstStyle>
          <a:p>
            <a:fld id="{97B1F054-D64F-410D-AB6C-39C97C5EA74B}" type="slidenum">
              <a:rPr lang="en-IN" smtClean="0"/>
              <a:pPr/>
              <a:t>‹#›</a:t>
            </a:fld>
            <a:endParaRPr lang="en-IN"/>
          </a:p>
        </p:txBody>
      </p:sp>
    </p:spTree>
    <p:extLst>
      <p:ext uri="{BB962C8B-B14F-4D97-AF65-F5344CB8AC3E}">
        <p14:creationId xmlns:p14="http://schemas.microsoft.com/office/powerpoint/2010/main" val="2960198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67069" y="4644273"/>
            <a:ext cx="5336539" cy="4399836"/>
          </a:xfrm>
          <a:prstGeom prst="rect">
            <a:avLst/>
          </a:prstGeom>
          <a:noFill/>
          <a:ln>
            <a:noFill/>
          </a:ln>
        </p:spPr>
        <p:txBody>
          <a:bodyPr lIns="90017" tIns="90017" rIns="90017" bIns="90017"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667684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67070" y="4644273"/>
            <a:ext cx="5336539" cy="4399836"/>
          </a:xfrm>
          <a:prstGeom prst="rect">
            <a:avLst/>
          </a:prstGeom>
        </p:spPr>
        <p:txBody>
          <a:bodyPr lIns="90017" tIns="90017" rIns="90017" bIns="90017" anchor="t" anchorCtr="0">
            <a:noAutofit/>
          </a:bodyPr>
          <a:lstStyle/>
          <a:p>
            <a:endParaRPr dirty="0"/>
          </a:p>
        </p:txBody>
      </p:sp>
    </p:spTree>
    <p:extLst>
      <p:ext uri="{BB962C8B-B14F-4D97-AF65-F5344CB8AC3E}">
        <p14:creationId xmlns:p14="http://schemas.microsoft.com/office/powerpoint/2010/main" val="134417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dirty="0" smtClean="0"/>
          </a:p>
        </p:txBody>
      </p:sp>
    </p:spTree>
    <p:extLst>
      <p:ext uri="{BB962C8B-B14F-4D97-AF65-F5344CB8AC3E}">
        <p14:creationId xmlns:p14="http://schemas.microsoft.com/office/powerpoint/2010/main" val="332425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67070" y="4644273"/>
            <a:ext cx="5336539" cy="4399836"/>
          </a:xfrm>
          <a:prstGeom prst="rect">
            <a:avLst/>
          </a:prstGeom>
        </p:spPr>
        <p:txBody>
          <a:bodyPr lIns="90017" tIns="90017" rIns="90017" bIns="90017" anchor="t" anchorCtr="0">
            <a:noAutofit/>
          </a:bodyPr>
          <a:lstStyle/>
          <a:p>
            <a:endParaRPr/>
          </a:p>
        </p:txBody>
      </p:sp>
    </p:spTree>
    <p:extLst>
      <p:ext uri="{BB962C8B-B14F-4D97-AF65-F5344CB8AC3E}">
        <p14:creationId xmlns:p14="http://schemas.microsoft.com/office/powerpoint/2010/main" val="155689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Let me now</a:t>
            </a:r>
            <a:r>
              <a:rPr lang="en-US" baseline="0" dirty="0" smtClean="0"/>
              <a:t> take you through the elaborate administrative safeguards that makes the EVM system absolutely impregnable </a:t>
            </a:r>
            <a:endParaRPr lang="en-US" dirty="0" smtClean="0"/>
          </a:p>
          <a:p>
            <a:endParaRPr lang="en-US" dirty="0"/>
          </a:p>
        </p:txBody>
      </p:sp>
    </p:spTree>
    <p:extLst>
      <p:ext uri="{BB962C8B-B14F-4D97-AF65-F5344CB8AC3E}">
        <p14:creationId xmlns:p14="http://schemas.microsoft.com/office/powerpoint/2010/main" val="68285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The first and the foremost safeguard</a:t>
            </a:r>
            <a:r>
              <a:rPr lang="en-US" baseline="0" dirty="0" smtClean="0"/>
              <a:t> is the active participation of political parties and candidates in the entire eco-system around EVMs, right from witnessing opening and sealing of warehouses and </a:t>
            </a:r>
            <a:r>
              <a:rPr lang="en-US" baseline="0" dirty="0" err="1" smtClean="0"/>
              <a:t>strongrooms</a:t>
            </a:r>
            <a:r>
              <a:rPr lang="en-US" baseline="0" dirty="0" smtClean="0"/>
              <a:t>, witnessing First Level Check &amp; Candidate Setting, observing 2 stage </a:t>
            </a:r>
            <a:r>
              <a:rPr lang="en-US" baseline="0" dirty="0" err="1" smtClean="0"/>
              <a:t>randomisation</a:t>
            </a:r>
            <a:r>
              <a:rPr lang="en-US" baseline="0" dirty="0" smtClean="0"/>
              <a:t>, conducting mock polls and signing on various paper seals.</a:t>
            </a:r>
            <a:endParaRPr lang="en-US" dirty="0" smtClean="0"/>
          </a:p>
          <a:p>
            <a:endParaRPr lang="en-US" dirty="0"/>
          </a:p>
        </p:txBody>
      </p:sp>
    </p:spTree>
    <p:extLst>
      <p:ext uri="{BB962C8B-B14F-4D97-AF65-F5344CB8AC3E}">
        <p14:creationId xmlns:p14="http://schemas.microsoft.com/office/powerpoint/2010/main" val="257350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Around</a:t>
            </a:r>
            <a:r>
              <a:rPr lang="en-US" baseline="0" dirty="0" smtClean="0"/>
              <a:t> 6 months before the polls Commission allots EVMs to the poll going state either from BEL/ECIL or from other States. The EVMs then move under 24/7 police security and are received by the DEOs who are personally responsible for secured storage in their districts. The entire inventory management is done using EVM Tracking Software</a:t>
            </a:r>
            <a:endParaRPr lang="en-US" dirty="0" smtClean="0"/>
          </a:p>
          <a:p>
            <a:endParaRPr lang="en-US" dirty="0"/>
          </a:p>
        </p:txBody>
      </p:sp>
    </p:spTree>
    <p:extLst>
      <p:ext uri="{BB962C8B-B14F-4D97-AF65-F5344CB8AC3E}">
        <p14:creationId xmlns:p14="http://schemas.microsoft.com/office/powerpoint/2010/main" val="3727801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Each</a:t>
            </a:r>
            <a:r>
              <a:rPr lang="en-US" baseline="0" dirty="0" smtClean="0"/>
              <a:t> EVM undergoes a first level check in a fully sanitized hall in the presence of political parties. </a:t>
            </a:r>
            <a:endParaRPr lang="en-US" dirty="0" smtClean="0"/>
          </a:p>
          <a:p>
            <a:endParaRPr lang="en-IN" dirty="0"/>
          </a:p>
        </p:txBody>
      </p:sp>
    </p:spTree>
    <p:extLst>
      <p:ext uri="{BB962C8B-B14F-4D97-AF65-F5344CB8AC3E}">
        <p14:creationId xmlns:p14="http://schemas.microsoft.com/office/powerpoint/2010/main" val="142461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r>
              <a:rPr lang="en-US" dirty="0" smtClean="0"/>
              <a:t>FLC entails</a:t>
            </a:r>
            <a:r>
              <a:rPr lang="en-US" baseline="0" dirty="0" smtClean="0"/>
              <a:t> complete physical and functional check. Dummy symbols loaded on each EVM &amp; VVPAT which is then subjected to a mock poll. Additionally 1% randomly selected EVMs undergo a mock poll of 1200 votes, 2% of 1000 &amp; 2% of 500 votes. Results of mock poll are printed and shared with representatives. CU is then sealed with Pink Paper Seal and EVMs moved to the Strong Room.</a:t>
            </a:r>
          </a:p>
        </p:txBody>
      </p:sp>
    </p:spTree>
    <p:extLst>
      <p:ext uri="{BB962C8B-B14F-4D97-AF65-F5344CB8AC3E}">
        <p14:creationId xmlns:p14="http://schemas.microsoft.com/office/powerpoint/2010/main" val="220515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r>
              <a:rPr lang="en-US" dirty="0"/>
              <a:t>Yet another significant safeguard is the process of candidate setting which is done after the </a:t>
            </a:r>
            <a:r>
              <a:rPr lang="en-US" dirty="0" err="1"/>
              <a:t>finalisation</a:t>
            </a:r>
            <a:r>
              <a:rPr lang="en-US" dirty="0"/>
              <a:t> of contesting candidates. A ballot paper is inserted in the Ballot Unit which is then sealed with Pink Paper Seal. BU is sealed at this stage. Candidates symbols are also loaded in each VVPAT at this stage. Once again every EVM is subjected to mock poll and 5% EVMs are randomly picked up for 1000 mock poll. </a:t>
            </a:r>
          </a:p>
        </p:txBody>
      </p:sp>
    </p:spTree>
    <p:extLst>
      <p:ext uri="{BB962C8B-B14F-4D97-AF65-F5344CB8AC3E}">
        <p14:creationId xmlns:p14="http://schemas.microsoft.com/office/powerpoint/2010/main" val="2275485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EVMs undergo</a:t>
            </a:r>
            <a:r>
              <a:rPr lang="en-US" baseline="0" dirty="0" smtClean="0"/>
              <a:t> two stage </a:t>
            </a:r>
            <a:r>
              <a:rPr lang="en-US" baseline="0" dirty="0" err="1" smtClean="0"/>
              <a:t>randomisation</a:t>
            </a:r>
            <a:r>
              <a:rPr lang="en-US" baseline="0" dirty="0" smtClean="0"/>
              <a:t> using EVM Tracking Software, first while being allotted from district to ACs, </a:t>
            </a:r>
            <a:endParaRPr lang="en-US" dirty="0"/>
          </a:p>
        </p:txBody>
      </p:sp>
    </p:spTree>
    <p:extLst>
      <p:ext uri="{BB962C8B-B14F-4D97-AF65-F5344CB8AC3E}">
        <p14:creationId xmlns:p14="http://schemas.microsoft.com/office/powerpoint/2010/main" val="3251683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baseline="0" dirty="0" smtClean="0"/>
              <a:t>and then from AC to Polling Stations. The list of allotted EVMs are shared with political parties or candidates.</a:t>
            </a:r>
            <a:endParaRPr lang="en-US" dirty="0" smtClean="0"/>
          </a:p>
          <a:p>
            <a:endParaRPr lang="en-US" dirty="0"/>
          </a:p>
        </p:txBody>
      </p:sp>
    </p:spTree>
    <p:extLst>
      <p:ext uri="{BB962C8B-B14F-4D97-AF65-F5344CB8AC3E}">
        <p14:creationId xmlns:p14="http://schemas.microsoft.com/office/powerpoint/2010/main" val="3251683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strike="noStrike" baseline="0" dirty="0" smtClean="0"/>
              <a:t>this presentation covers the journey of EVM covering legal, technical and administrative aspects.</a:t>
            </a:r>
            <a:endParaRPr lang="en-US" strike="noStrike" dirty="0" smtClean="0"/>
          </a:p>
          <a:p>
            <a:endParaRPr lang="en-US" dirty="0"/>
          </a:p>
        </p:txBody>
      </p:sp>
    </p:spTree>
    <p:extLst>
      <p:ext uri="{BB962C8B-B14F-4D97-AF65-F5344CB8AC3E}">
        <p14:creationId xmlns:p14="http://schemas.microsoft.com/office/powerpoint/2010/main" val="2135110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As you can appreciate, till first </a:t>
            </a:r>
            <a:r>
              <a:rPr lang="en-US" dirty="0" err="1" smtClean="0"/>
              <a:t>randomisation</a:t>
            </a:r>
            <a:r>
              <a:rPr lang="en-US" baseline="0" dirty="0" smtClean="0"/>
              <a:t> no-one can predict which EVM will go to which AC. In addition, no-one knows the sequence of names on the ballot paper till the </a:t>
            </a:r>
            <a:r>
              <a:rPr lang="en-US" baseline="0" dirty="0" err="1" smtClean="0"/>
              <a:t>finalisation</a:t>
            </a:r>
            <a:r>
              <a:rPr lang="en-US" baseline="0" dirty="0" smtClean="0"/>
              <a:t> of list of contesting candidates as the names are placed alphabetically first for National &amp; State Parties, followed by other </a:t>
            </a:r>
            <a:r>
              <a:rPr lang="en-US" baseline="0" dirty="0" err="1" smtClean="0"/>
              <a:t>Recognised</a:t>
            </a:r>
            <a:r>
              <a:rPr lang="en-US" baseline="0" dirty="0" smtClean="0"/>
              <a:t> Parties, followed by independents. Hence till candidate setting no-one, not even RO or DEO or CEO or the Commission could know which button on which BU will be assigned to which candidate. Again till 2</a:t>
            </a:r>
            <a:r>
              <a:rPr lang="en-US" baseline="30000" dirty="0" smtClean="0"/>
              <a:t>nd</a:t>
            </a:r>
            <a:r>
              <a:rPr lang="en-US" baseline="0" dirty="0" smtClean="0"/>
              <a:t> </a:t>
            </a:r>
            <a:r>
              <a:rPr lang="en-US" baseline="0" dirty="0" err="1" smtClean="0"/>
              <a:t>randomisation</a:t>
            </a:r>
            <a:r>
              <a:rPr lang="en-US" baseline="0" dirty="0" smtClean="0"/>
              <a:t> no one knows which EVM will go to which Polling Station.</a:t>
            </a:r>
            <a:endParaRPr lang="en-US" dirty="0" smtClean="0"/>
          </a:p>
          <a:p>
            <a:endParaRPr lang="en-US" dirty="0"/>
          </a:p>
        </p:txBody>
      </p:sp>
    </p:spTree>
    <p:extLst>
      <p:ext uri="{BB962C8B-B14F-4D97-AF65-F5344CB8AC3E}">
        <p14:creationId xmlns:p14="http://schemas.microsoft.com/office/powerpoint/2010/main" val="59853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r>
              <a:rPr lang="en-US" dirty="0" smtClean="0"/>
              <a:t>On</a:t>
            </a:r>
            <a:r>
              <a:rPr lang="en-US" baseline="0" dirty="0" smtClean="0"/>
              <a:t> the day of the poll mock poll is conducted with </a:t>
            </a:r>
            <a:r>
              <a:rPr lang="en-US" baseline="0" dirty="0" err="1" smtClean="0"/>
              <a:t>atleast</a:t>
            </a:r>
            <a:r>
              <a:rPr lang="en-US" baseline="0" dirty="0" smtClean="0"/>
              <a:t> 50 votes in the presence of the Polling Agents</a:t>
            </a:r>
            <a:endParaRPr lang="en-US" dirty="0"/>
          </a:p>
        </p:txBody>
      </p:sp>
    </p:spTree>
    <p:extLst>
      <p:ext uri="{BB962C8B-B14F-4D97-AF65-F5344CB8AC3E}">
        <p14:creationId xmlns:p14="http://schemas.microsoft.com/office/powerpoint/2010/main" val="3469457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Multiple measures are put in place on the poll day to further strengthen</a:t>
            </a:r>
            <a:r>
              <a:rPr lang="en-US" baseline="0" dirty="0" smtClean="0"/>
              <a:t> the poll process. </a:t>
            </a:r>
            <a:endParaRPr lang="en-US" dirty="0" smtClean="0"/>
          </a:p>
          <a:p>
            <a:endParaRPr lang="en-US" dirty="0"/>
          </a:p>
        </p:txBody>
      </p:sp>
    </p:spTree>
    <p:extLst>
      <p:ext uri="{BB962C8B-B14F-4D97-AF65-F5344CB8AC3E}">
        <p14:creationId xmlns:p14="http://schemas.microsoft.com/office/powerpoint/2010/main" val="3697855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After the poll</a:t>
            </a:r>
            <a:r>
              <a:rPr lang="en-US" baseline="0" dirty="0" smtClean="0"/>
              <a:t> any further voting on EVM is disabled by pressing CLOSE button on CU. </a:t>
            </a:r>
            <a:endParaRPr lang="en-US" dirty="0"/>
          </a:p>
        </p:txBody>
      </p:sp>
    </p:spTree>
    <p:extLst>
      <p:ext uri="{BB962C8B-B14F-4D97-AF65-F5344CB8AC3E}">
        <p14:creationId xmlns:p14="http://schemas.microsoft.com/office/powerpoint/2010/main" val="2957178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baseline="0" dirty="0" smtClean="0"/>
              <a:t>In addition arrangements are made for candidates or their agents to watch strong room 24/7 till the counting day. </a:t>
            </a:r>
            <a:endParaRPr lang="en-US" dirty="0" smtClean="0"/>
          </a:p>
          <a:p>
            <a:endParaRPr lang="en-US" dirty="0"/>
          </a:p>
        </p:txBody>
      </p:sp>
    </p:spTree>
    <p:extLst>
      <p:ext uri="{BB962C8B-B14F-4D97-AF65-F5344CB8AC3E}">
        <p14:creationId xmlns:p14="http://schemas.microsoft.com/office/powerpoint/2010/main" val="2957178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r>
              <a:rPr lang="en-US" dirty="0" smtClean="0"/>
              <a:t>Elaborate security</a:t>
            </a:r>
            <a:r>
              <a:rPr lang="en-US" baseline="0" dirty="0" smtClean="0"/>
              <a:t> protocol, both during election as well as non-</a:t>
            </a:r>
            <a:r>
              <a:rPr lang="hi-IN" baseline="0" dirty="0" smtClean="0"/>
              <a:t>निर्वाचन अवधि </a:t>
            </a:r>
            <a:r>
              <a:rPr lang="en-US" baseline="0" dirty="0" smtClean="0"/>
              <a:t>, clubbed with the transparency protocol mandating written intimation to political parties and candidates </a:t>
            </a:r>
            <a:r>
              <a:rPr lang="en-US" baseline="0" dirty="0" err="1" smtClean="0"/>
              <a:t>everytime</a:t>
            </a:r>
            <a:r>
              <a:rPr lang="en-US" baseline="0" dirty="0" smtClean="0"/>
              <a:t> the warehouses are opened ensure that no-one can access the EVMs at any time. This security protocol is strengthened multifold while storing polled EVMs with CAPF, CCTV &amp; Candidates Watch.</a:t>
            </a:r>
            <a:endParaRPr lang="en-US" dirty="0" smtClean="0"/>
          </a:p>
          <a:p>
            <a:r>
              <a:rPr lang="en-US" dirty="0" smtClean="0"/>
              <a:t>In addition ECI undertakes annual physical verification of entire EVM stock across the country. </a:t>
            </a:r>
          </a:p>
          <a:p>
            <a:r>
              <a:rPr lang="en-US" dirty="0" smtClean="0"/>
              <a:t>However, All Political</a:t>
            </a:r>
            <a:r>
              <a:rPr lang="en-US" baseline="0" dirty="0" smtClean="0"/>
              <a:t> parties are also requested to kindly keep an eye on EVM warehouses even during non-</a:t>
            </a:r>
            <a:r>
              <a:rPr lang="hi-IN" baseline="0" dirty="0" smtClean="0"/>
              <a:t>निर्वाचन अवधि </a:t>
            </a:r>
            <a:endParaRPr lang="en-US" dirty="0" smtClean="0"/>
          </a:p>
          <a:p>
            <a:endParaRPr lang="en-US" dirty="0"/>
          </a:p>
        </p:txBody>
      </p:sp>
    </p:spTree>
    <p:extLst>
      <p:ext uri="{BB962C8B-B14F-4D97-AF65-F5344CB8AC3E}">
        <p14:creationId xmlns:p14="http://schemas.microsoft.com/office/powerpoint/2010/main" val="3970435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r>
              <a:rPr lang="en-US" dirty="0" smtClean="0"/>
              <a:t>Elaborate security</a:t>
            </a:r>
            <a:r>
              <a:rPr lang="en-US" baseline="0" dirty="0" smtClean="0"/>
              <a:t> protocol, both during election as well as non-</a:t>
            </a:r>
            <a:r>
              <a:rPr lang="hi-IN" baseline="0" dirty="0" smtClean="0"/>
              <a:t>निर्वाचन अवधि </a:t>
            </a:r>
            <a:r>
              <a:rPr lang="en-US" baseline="0" dirty="0" smtClean="0"/>
              <a:t>, clubbed with the transparency protocol mandating written intimation to political parties and candidates </a:t>
            </a:r>
            <a:r>
              <a:rPr lang="en-US" baseline="0" dirty="0" err="1" smtClean="0"/>
              <a:t>everytime</a:t>
            </a:r>
            <a:r>
              <a:rPr lang="en-US" baseline="0" dirty="0" smtClean="0"/>
              <a:t> the warehouses are opened ensure that no-one can access the EVMs at any time. This security protocol is strengthened multifold while storing polled EVMs with CAPF, CCTV &amp; Candidates Watch.</a:t>
            </a:r>
            <a:endParaRPr lang="en-US" dirty="0" smtClean="0"/>
          </a:p>
          <a:p>
            <a:r>
              <a:rPr lang="en-US" dirty="0" smtClean="0"/>
              <a:t>In addition ECI undertakes annual physical verification of entire EVM stock across the country. </a:t>
            </a:r>
          </a:p>
          <a:p>
            <a:r>
              <a:rPr lang="en-US" dirty="0" smtClean="0"/>
              <a:t>However, All Political</a:t>
            </a:r>
            <a:r>
              <a:rPr lang="en-US" baseline="0" dirty="0" smtClean="0"/>
              <a:t> parties are also requested to kindly keep an eye on EVM warehouses even during non-</a:t>
            </a:r>
            <a:r>
              <a:rPr lang="hi-IN" baseline="0" dirty="0" smtClean="0"/>
              <a:t>निर्वाचन अवधि </a:t>
            </a:r>
            <a:endParaRPr lang="en-US" dirty="0" smtClean="0"/>
          </a:p>
          <a:p>
            <a:endParaRPr lang="en-US" dirty="0"/>
          </a:p>
        </p:txBody>
      </p:sp>
    </p:spTree>
    <p:extLst>
      <p:ext uri="{BB962C8B-B14F-4D97-AF65-F5344CB8AC3E}">
        <p14:creationId xmlns:p14="http://schemas.microsoft.com/office/powerpoint/2010/main" val="3970435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On the counting</a:t>
            </a:r>
            <a:r>
              <a:rPr lang="en-US" baseline="0" dirty="0" smtClean="0"/>
              <a:t> day CUs are moved under </a:t>
            </a:r>
            <a:r>
              <a:rPr lang="en-US" baseline="0" dirty="0" err="1" smtClean="0"/>
              <a:t>cctv</a:t>
            </a:r>
            <a:r>
              <a:rPr lang="en-US" baseline="0" dirty="0" smtClean="0"/>
              <a:t> and its seals verified by the polling agents before taking out results. Post counting EVMs are moved back to strong rooms. </a:t>
            </a:r>
            <a:endParaRPr lang="en-US" dirty="0"/>
          </a:p>
        </p:txBody>
      </p:sp>
    </p:spTree>
    <p:extLst>
      <p:ext uri="{BB962C8B-B14F-4D97-AF65-F5344CB8AC3E}">
        <p14:creationId xmlns:p14="http://schemas.microsoft.com/office/powerpoint/2010/main" val="3406570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67069" y="4644273"/>
            <a:ext cx="5336539" cy="4399836"/>
          </a:xfrm>
          <a:prstGeom prst="rect">
            <a:avLst/>
          </a:prstGeom>
        </p:spPr>
        <p:txBody>
          <a:bodyPr lIns="90017" tIns="90017" rIns="90017" bIns="90017" anchor="t" anchorCtr="0">
            <a:noAutofit/>
          </a:bodyPr>
          <a:lstStyle/>
          <a:p>
            <a:endParaRPr/>
          </a:p>
        </p:txBody>
      </p:sp>
    </p:spTree>
    <p:extLst>
      <p:ext uri="{BB962C8B-B14F-4D97-AF65-F5344CB8AC3E}">
        <p14:creationId xmlns:p14="http://schemas.microsoft.com/office/powerpoint/2010/main" val="1487051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67069" y="4644273"/>
            <a:ext cx="5336539" cy="4399836"/>
          </a:xfrm>
          <a:prstGeom prst="rect">
            <a:avLst/>
          </a:prstGeom>
        </p:spPr>
        <p:txBody>
          <a:bodyPr lIns="90017" tIns="90017" rIns="90017" bIns="90017" anchor="t" anchorCtr="0">
            <a:noAutofit/>
          </a:bodyPr>
          <a:lstStyle/>
          <a:p>
            <a:endParaRPr/>
          </a:p>
        </p:txBody>
      </p:sp>
    </p:spTree>
    <p:extLst>
      <p:ext uri="{BB962C8B-B14F-4D97-AF65-F5344CB8AC3E}">
        <p14:creationId xmlns:p14="http://schemas.microsoft.com/office/powerpoint/2010/main" val="63368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67070" y="4644273"/>
            <a:ext cx="5336539" cy="4399836"/>
          </a:xfrm>
          <a:prstGeom prst="rect">
            <a:avLst/>
          </a:prstGeom>
        </p:spPr>
        <p:txBody>
          <a:bodyPr lIns="90017" tIns="90017" rIns="90017" bIns="90017" anchor="t" anchorCtr="0">
            <a:noAutofit/>
          </a:bodyPr>
          <a:lstStyle/>
          <a:p>
            <a:endParaRPr/>
          </a:p>
        </p:txBody>
      </p:sp>
    </p:spTree>
    <p:extLst>
      <p:ext uri="{BB962C8B-B14F-4D97-AF65-F5344CB8AC3E}">
        <p14:creationId xmlns:p14="http://schemas.microsoft.com/office/powerpoint/2010/main" val="608405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67069" y="4644273"/>
            <a:ext cx="5336539" cy="4399836"/>
          </a:xfrm>
          <a:prstGeom prst="rect">
            <a:avLst/>
          </a:prstGeom>
        </p:spPr>
        <p:txBody>
          <a:bodyPr lIns="90017" tIns="90017" rIns="90017" bIns="90017" anchor="t" anchorCtr="0">
            <a:noAutofit/>
          </a:bodyPr>
          <a:lstStyle/>
          <a:p>
            <a:endParaRPr/>
          </a:p>
        </p:txBody>
      </p:sp>
    </p:spTree>
    <p:extLst>
      <p:ext uri="{BB962C8B-B14F-4D97-AF65-F5344CB8AC3E}">
        <p14:creationId xmlns:p14="http://schemas.microsoft.com/office/powerpoint/2010/main" val="900724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We would urge that the word ‘hacking’ is not used by anyone</a:t>
            </a:r>
          </a:p>
          <a:p>
            <a:endParaRPr lang="en-US" dirty="0"/>
          </a:p>
        </p:txBody>
      </p:sp>
    </p:spTree>
    <p:extLst>
      <p:ext uri="{BB962C8B-B14F-4D97-AF65-F5344CB8AC3E}">
        <p14:creationId xmlns:p14="http://schemas.microsoft.com/office/powerpoint/2010/main" val="248642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Another aspersion</a:t>
            </a:r>
            <a:r>
              <a:rPr lang="en-US" baseline="0" dirty="0" smtClean="0"/>
              <a:t> is that the result display can be altered remotely through </a:t>
            </a:r>
            <a:r>
              <a:rPr lang="en-US" baseline="0" dirty="0" err="1" smtClean="0"/>
              <a:t>bluetooth</a:t>
            </a:r>
            <a:r>
              <a:rPr lang="en-US" baseline="0" dirty="0" smtClean="0"/>
              <a:t>, </a:t>
            </a:r>
            <a:r>
              <a:rPr lang="en-US" baseline="0" dirty="0" err="1" smtClean="0"/>
              <a:t>wifi</a:t>
            </a:r>
            <a:r>
              <a:rPr lang="en-US" baseline="0" dirty="0" smtClean="0"/>
              <a:t>, etc. </a:t>
            </a:r>
            <a:endParaRPr lang="en-US" dirty="0" smtClean="0"/>
          </a:p>
          <a:p>
            <a:endParaRPr lang="en-US" dirty="0"/>
          </a:p>
        </p:txBody>
      </p:sp>
    </p:spTree>
    <p:extLst>
      <p:ext uri="{BB962C8B-B14F-4D97-AF65-F5344CB8AC3E}">
        <p14:creationId xmlns:p14="http://schemas.microsoft.com/office/powerpoint/2010/main" val="1714561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Yet another</a:t>
            </a:r>
            <a:r>
              <a:rPr lang="en-US" baseline="0" dirty="0" smtClean="0"/>
              <a:t> allegation says that </a:t>
            </a:r>
            <a:endParaRPr lang="en-US" dirty="0" smtClean="0"/>
          </a:p>
          <a:p>
            <a:endParaRPr lang="en-US" dirty="0"/>
          </a:p>
        </p:txBody>
      </p:sp>
    </p:spTree>
    <p:extLst>
      <p:ext uri="{BB962C8B-B14F-4D97-AF65-F5344CB8AC3E}">
        <p14:creationId xmlns:p14="http://schemas.microsoft.com/office/powerpoint/2010/main" val="3021150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strike="noStrike" dirty="0" smtClean="0"/>
              <a:t>A few naysayers</a:t>
            </a:r>
            <a:r>
              <a:rPr lang="en-US" strike="noStrike" baseline="0" dirty="0" smtClean="0"/>
              <a:t> allege that EVM can be tampered by replacing the micro-controller or the memory OR EVEN THE FULL MOTHERBOARD. However both administrative safeguards as well as tech security rule that out. </a:t>
            </a:r>
            <a:endParaRPr lang="en-US" strike="noStrike" dirty="0" smtClean="0"/>
          </a:p>
          <a:p>
            <a:endParaRPr lang="en-US" dirty="0"/>
          </a:p>
        </p:txBody>
      </p:sp>
    </p:spTree>
    <p:extLst>
      <p:ext uri="{BB962C8B-B14F-4D97-AF65-F5344CB8AC3E}">
        <p14:creationId xmlns:p14="http://schemas.microsoft.com/office/powerpoint/2010/main" val="3029383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67069" y="4644273"/>
            <a:ext cx="5336539" cy="4399836"/>
          </a:xfrm>
          <a:prstGeom prst="rect">
            <a:avLst/>
          </a:prstGeom>
        </p:spPr>
        <p:txBody>
          <a:bodyPr lIns="90017" tIns="90017" rIns="90017" bIns="90017" anchor="t" anchorCtr="0">
            <a:noAutofit/>
          </a:bodyPr>
          <a:lstStyle/>
          <a:p>
            <a:endParaRPr/>
          </a:p>
        </p:txBody>
      </p:sp>
    </p:spTree>
    <p:extLst>
      <p:ext uri="{BB962C8B-B14F-4D97-AF65-F5344CB8AC3E}">
        <p14:creationId xmlns:p14="http://schemas.microsoft.com/office/powerpoint/2010/main" val="743771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67070" y="4644273"/>
            <a:ext cx="5336539" cy="4399836"/>
          </a:xfrm>
          <a:prstGeom prst="rect">
            <a:avLst/>
          </a:prstGeom>
        </p:spPr>
        <p:txBody>
          <a:bodyPr lIns="90017" tIns="90017" rIns="90017" bIns="90017" anchor="t" anchorCtr="0">
            <a:noAutofit/>
          </a:bodyPr>
          <a:lstStyle/>
          <a:p>
            <a:endParaRPr dirty="0"/>
          </a:p>
        </p:txBody>
      </p:sp>
    </p:spTree>
    <p:extLst>
      <p:ext uri="{BB962C8B-B14F-4D97-AF65-F5344CB8AC3E}">
        <p14:creationId xmlns:p14="http://schemas.microsoft.com/office/powerpoint/2010/main" val="593416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67069" y="4644273"/>
            <a:ext cx="5336539" cy="4399836"/>
          </a:xfrm>
          <a:prstGeom prst="rect">
            <a:avLst/>
          </a:prstGeom>
        </p:spPr>
        <p:txBody>
          <a:bodyPr lIns="90017" tIns="90017" rIns="90017" bIns="90017" anchor="t" anchorCtr="0">
            <a:noAutofit/>
          </a:bodyPr>
          <a:lstStyle/>
          <a:p>
            <a:endParaRPr/>
          </a:p>
        </p:txBody>
      </p:sp>
    </p:spTree>
    <p:extLst>
      <p:ext uri="{BB962C8B-B14F-4D97-AF65-F5344CB8AC3E}">
        <p14:creationId xmlns:p14="http://schemas.microsoft.com/office/powerpoint/2010/main" val="1548986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strike="noStrike" dirty="0" smtClean="0"/>
              <a:t>In the notes we have clearly</a:t>
            </a:r>
            <a:r>
              <a:rPr lang="en-US" strike="noStrike" baseline="0" dirty="0" smtClean="0"/>
              <a:t> spelt out how ECI EVMs are far superior to any EVMs worldwide. While most EVMs used in foreign countries are internet connected only a few country like Germany, Netherlands Ireland, Brazil, Namibia etc. used standalone EVMs. However Germany , Netherland and Ireland stopped using EVMs as these were privately manufactured and  they had no independent certification system unlike a very robust verification and certification system through independent TEC in case of ECI EVMS. Also voting data in these </a:t>
            </a:r>
            <a:r>
              <a:rPr lang="en-US" strike="noStrike" baseline="0" smtClean="0"/>
              <a:t>NEDAP EVMs was </a:t>
            </a:r>
            <a:r>
              <a:rPr lang="en-US" strike="noStrike" baseline="0" dirty="0" smtClean="0"/>
              <a:t>transferred using CDs, unlike our EVMs where it is stored internally. Also these countries lack full end to end administrative safeguards as well as legal framework. Finally their EVMs also lack auditability</a:t>
            </a:r>
            <a:endParaRPr lang="en-US" strike="noStrike" dirty="0" smtClean="0"/>
          </a:p>
          <a:p>
            <a:endParaRPr lang="en-US" dirty="0"/>
          </a:p>
        </p:txBody>
      </p:sp>
    </p:spTree>
    <p:extLst>
      <p:ext uri="{BB962C8B-B14F-4D97-AF65-F5344CB8AC3E}">
        <p14:creationId xmlns:p14="http://schemas.microsoft.com/office/powerpoint/2010/main" val="3393715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67071" y="4644272"/>
            <a:ext cx="5336539" cy="4399836"/>
          </a:xfrm>
          <a:prstGeom prst="rect">
            <a:avLst/>
          </a:prstGeom>
        </p:spPr>
        <p:txBody>
          <a:bodyPr lIns="90602" tIns="90602" rIns="90602" bIns="90602" anchor="t" anchorCtr="0">
            <a:noAutofit/>
          </a:bodyPr>
          <a:lstStyle/>
          <a:p>
            <a:endParaRPr/>
          </a:p>
        </p:txBody>
      </p:sp>
    </p:spTree>
    <p:extLst>
      <p:ext uri="{BB962C8B-B14F-4D97-AF65-F5344CB8AC3E}">
        <p14:creationId xmlns:p14="http://schemas.microsoft.com/office/powerpoint/2010/main" val="24691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en-US" dirty="0" smtClean="0"/>
              <a:t>EVM system</a:t>
            </a:r>
            <a:r>
              <a:rPr lang="en-US" baseline="0" dirty="0" smtClean="0"/>
              <a:t> has evolved over 40 years and have been in use in all elections since 2000</a:t>
            </a:r>
            <a:endParaRPr lang="en-US" dirty="0" smtClean="0"/>
          </a:p>
          <a:p>
            <a:endParaRPr lang="en-US" dirty="0"/>
          </a:p>
        </p:txBody>
      </p:sp>
    </p:spTree>
    <p:extLst>
      <p:ext uri="{BB962C8B-B14F-4D97-AF65-F5344CB8AC3E}">
        <p14:creationId xmlns:p14="http://schemas.microsoft.com/office/powerpoint/2010/main" val="3866997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6171">
              <a:defRPr/>
            </a:pPr>
            <a:r>
              <a:rPr lang="en-US" strike="noStrike" dirty="0" smtClean="0"/>
              <a:t>As can be seen, the 4 buttons pressed and 4 slips printed</a:t>
            </a:r>
            <a:r>
              <a:rPr lang="en-US" strike="noStrike" baseline="0" dirty="0" smtClean="0"/>
              <a:t> clearly shows that there was nothing wrong with EVMs or VVPAT. The allegation that VVPAT printed the same symbol irrespective of the button pressed is completely false. However, the SOP of conducting FLC even before using any EVM for training or demonstration was missed at </a:t>
            </a:r>
            <a:r>
              <a:rPr lang="en-US" strike="noStrike" baseline="0" dirty="0" err="1" smtClean="0"/>
              <a:t>Bhind</a:t>
            </a:r>
            <a:r>
              <a:rPr lang="en-US" strike="noStrike" baseline="0" dirty="0" smtClean="0"/>
              <a:t> and as a result  the previously loaded symbols in VVPAT were not erased before the demo. As a result the VVPAT printed the symbols and names corresponding to Kanpur AC.</a:t>
            </a:r>
            <a:endParaRPr lang="en-US" strike="noStrike" dirty="0" smtClean="0"/>
          </a:p>
          <a:p>
            <a:endParaRPr lang="en-US" strike="sngStrike" dirty="0"/>
          </a:p>
        </p:txBody>
      </p:sp>
    </p:spTree>
    <p:extLst>
      <p:ext uri="{BB962C8B-B14F-4D97-AF65-F5344CB8AC3E}">
        <p14:creationId xmlns:p14="http://schemas.microsoft.com/office/powerpoint/2010/main" val="5394526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6171">
              <a:defRPr/>
            </a:pPr>
            <a:r>
              <a:rPr lang="en-US" dirty="0" smtClean="0"/>
              <a:t>Since 11 Mar 120 petitions have been received</a:t>
            </a:r>
            <a:r>
              <a:rPr lang="en-US" baseline="0" dirty="0" smtClean="0"/>
              <a:t> by the Commission. 41 of these alleged wrong results. 17 of these relate to SECs. We had sought evidence from remaining 24 but while 3 have responded, none have given any evidence of tampering.</a:t>
            </a:r>
            <a:endParaRPr lang="en-US" dirty="0" smtClean="0"/>
          </a:p>
          <a:p>
            <a:endParaRPr lang="en-US" dirty="0"/>
          </a:p>
        </p:txBody>
      </p:sp>
    </p:spTree>
    <p:extLst>
      <p:ext uri="{BB962C8B-B14F-4D97-AF65-F5344CB8AC3E}">
        <p14:creationId xmlns:p14="http://schemas.microsoft.com/office/powerpoint/2010/main" val="3770247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6171">
              <a:defRPr/>
            </a:pPr>
            <a:r>
              <a:rPr lang="en-US" dirty="0" smtClean="0"/>
              <a:t>All EVMs found defective are sent to manufacturers</a:t>
            </a:r>
            <a:r>
              <a:rPr lang="en-US" baseline="0" dirty="0" smtClean="0"/>
              <a:t> for analysis and repair. </a:t>
            </a:r>
            <a:r>
              <a:rPr lang="en-US" dirty="0" smtClean="0"/>
              <a:t>Manufacturers follow same security protocols during repair as they do for manufacturing new EVMs.</a:t>
            </a:r>
          </a:p>
          <a:p>
            <a:endParaRPr lang="en-US" dirty="0" smtClean="0"/>
          </a:p>
          <a:p>
            <a:endParaRPr lang="en-US" dirty="0"/>
          </a:p>
        </p:txBody>
      </p:sp>
    </p:spTree>
    <p:extLst>
      <p:ext uri="{BB962C8B-B14F-4D97-AF65-F5344CB8AC3E}">
        <p14:creationId xmlns:p14="http://schemas.microsoft.com/office/powerpoint/2010/main" val="4128032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67069" y="4644273"/>
            <a:ext cx="5336539" cy="4399836"/>
          </a:xfrm>
          <a:prstGeom prst="rect">
            <a:avLst/>
          </a:prstGeom>
        </p:spPr>
        <p:txBody>
          <a:bodyPr lIns="90017" tIns="90017" rIns="90017" bIns="90017" anchor="t" anchorCtr="0">
            <a:noAutofit/>
          </a:bodyPr>
          <a:lstStyle/>
          <a:p>
            <a:endParaRPr/>
          </a:p>
        </p:txBody>
      </p:sp>
    </p:spTree>
    <p:extLst>
      <p:ext uri="{BB962C8B-B14F-4D97-AF65-F5344CB8AC3E}">
        <p14:creationId xmlns:p14="http://schemas.microsoft.com/office/powerpoint/2010/main" val="1641280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85697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85697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3425"/>
            <a:ext cx="6521450" cy="36687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85697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67069" y="4644273"/>
            <a:ext cx="5336539" cy="4399836"/>
          </a:xfrm>
          <a:prstGeom prst="rect">
            <a:avLst/>
          </a:prstGeom>
        </p:spPr>
        <p:txBody>
          <a:bodyPr lIns="90017" tIns="90017" rIns="90017" bIns="90017" anchor="t" anchorCtr="0">
            <a:noAutofit/>
          </a:bodyPr>
          <a:lstStyle/>
          <a:p>
            <a:endParaRPr/>
          </a:p>
        </p:txBody>
      </p:sp>
    </p:spTree>
    <p:extLst>
      <p:ext uri="{BB962C8B-B14F-4D97-AF65-F5344CB8AC3E}">
        <p14:creationId xmlns:p14="http://schemas.microsoft.com/office/powerpoint/2010/main" val="12893157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fld id="{D383FE91-08D9-438B-A3F3-F926F1CD0CBC}" type="slidenum">
              <a:rPr lang="en-US" smtClean="0"/>
              <a:pPr defTabSz="900318">
                <a:defRPr/>
              </a:pPr>
              <a:t>70</a:t>
            </a:fld>
            <a:fld id="{FCEAF0A6-078B-415F-BB7A-552D61FC244A}" type="slidenum">
              <a:rPr lang="en-US" smtClean="0"/>
              <a:pPr defTabSz="900318">
                <a:defRPr/>
              </a:pPr>
              <a:t>70</a:t>
            </a:fld>
            <a:endParaRPr lang="en-US" dirty="0" smtClean="0"/>
          </a:p>
          <a:p>
            <a:endParaRPr lang="en-US" dirty="0"/>
          </a:p>
        </p:txBody>
      </p:sp>
    </p:spTree>
    <p:extLst>
      <p:ext uri="{BB962C8B-B14F-4D97-AF65-F5344CB8AC3E}">
        <p14:creationId xmlns:p14="http://schemas.microsoft.com/office/powerpoint/2010/main" val="38885929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Tree>
    <p:extLst>
      <p:ext uri="{BB962C8B-B14F-4D97-AF65-F5344CB8AC3E}">
        <p14:creationId xmlns:p14="http://schemas.microsoft.com/office/powerpoint/2010/main" val="67408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67070" y="4644273"/>
            <a:ext cx="5336539" cy="4399836"/>
          </a:xfrm>
          <a:prstGeom prst="rect">
            <a:avLst/>
          </a:prstGeom>
        </p:spPr>
        <p:txBody>
          <a:bodyPr lIns="90017" tIns="90017" rIns="90017" bIns="90017" anchor="t" anchorCtr="0">
            <a:noAutofit/>
          </a:bodyPr>
          <a:lstStyle/>
          <a:p>
            <a:endParaRPr dirty="0"/>
          </a:p>
        </p:txBody>
      </p:sp>
    </p:spTree>
    <p:extLst>
      <p:ext uri="{BB962C8B-B14F-4D97-AF65-F5344CB8AC3E}">
        <p14:creationId xmlns:p14="http://schemas.microsoft.com/office/powerpoint/2010/main" val="185143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pPr defTabSz="900318">
              <a:defRPr/>
            </a:pPr>
            <a:r>
              <a:rPr lang="hi-IN" dirty="0" smtClean="0"/>
              <a:t>आयोग की सहायता एक तकनीकी विशेषज्ञ समिति द्वारा की जाती है जिसमें आईआईटी के  4 प्रतिष्ठित प्रोफेसर होते हैं जो अपने-अपने क्षेत्र सुविख्यात विशेषज्ञ होते हैं। प्रोफेसर साहनी टीईसी के अध्यक्ष हैं और वे बेहतरीन इलेक्ट्रॉनिक विशेषज्ञों में से एक है। प्रोफेसर मोना भी फिलहाल इसकी सदस्य है जो वर्तमान में आईआईटी, भिलाई की निदेशक है। और हाल ही तक वे सीडीएसीकी प्रमुख थी जिसने भारत</a:t>
            </a:r>
            <a:r>
              <a:rPr lang="hi-IN" baseline="0" dirty="0" smtClean="0"/>
              <a:t> को सुपर कंम्प्यूटर दिया है। </a:t>
            </a:r>
            <a:endParaRPr lang="en-US" dirty="0"/>
          </a:p>
        </p:txBody>
      </p:sp>
    </p:spTree>
    <p:extLst>
      <p:ext uri="{BB962C8B-B14F-4D97-AF65-F5344CB8AC3E}">
        <p14:creationId xmlns:p14="http://schemas.microsoft.com/office/powerpoint/2010/main" val="183407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3425"/>
            <a:ext cx="6518275" cy="36671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35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67070" y="4644273"/>
            <a:ext cx="5336539" cy="4399836"/>
          </a:xfrm>
          <a:prstGeom prst="rect">
            <a:avLst/>
          </a:prstGeom>
        </p:spPr>
        <p:txBody>
          <a:bodyPr lIns="90017" tIns="90017" rIns="90017" bIns="90017" anchor="t" anchorCtr="0">
            <a:noAutofit/>
          </a:bodyPr>
          <a:lstStyle/>
          <a:p>
            <a:endParaRPr/>
          </a:p>
        </p:txBody>
      </p:sp>
    </p:spTree>
    <p:extLst>
      <p:ext uri="{BB962C8B-B14F-4D97-AF65-F5344CB8AC3E}">
        <p14:creationId xmlns:p14="http://schemas.microsoft.com/office/powerpoint/2010/main" val="1845615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76200" y="733425"/>
            <a:ext cx="6518275" cy="36671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67070" y="4644273"/>
            <a:ext cx="5336539" cy="4399836"/>
          </a:xfrm>
          <a:prstGeom prst="rect">
            <a:avLst/>
          </a:prstGeom>
        </p:spPr>
        <p:txBody>
          <a:bodyPr lIns="90017" tIns="90017" rIns="90017" bIns="90017" anchor="t" anchorCtr="0">
            <a:noAutofit/>
          </a:bodyPr>
          <a:lstStyle/>
          <a:p>
            <a:pPr defTabSz="900318">
              <a:defRPr/>
            </a:pPr>
            <a:r>
              <a:rPr lang="en-US" dirty="0" smtClean="0"/>
              <a:t>EVMs are designed to be 100% secure. ECI</a:t>
            </a:r>
            <a:r>
              <a:rPr lang="en-US" baseline="0" dirty="0" smtClean="0"/>
              <a:t> EVMs are standalone machines and cannot be connected to any other device either through wire or wirelessly. A CU can be connected only to a BU. EVM has No radio frequency transmission capability, ruling out wireless connection through </a:t>
            </a:r>
            <a:r>
              <a:rPr lang="en-US" baseline="0" dirty="0" err="1" smtClean="0"/>
              <a:t>wifi</a:t>
            </a:r>
            <a:r>
              <a:rPr lang="en-US" baseline="0" dirty="0" smtClean="0"/>
              <a:t>, </a:t>
            </a:r>
            <a:r>
              <a:rPr lang="en-US" baseline="0" dirty="0" err="1" smtClean="0"/>
              <a:t>bluetooth</a:t>
            </a:r>
            <a:r>
              <a:rPr lang="en-US" baseline="0" dirty="0" smtClean="0"/>
              <a:t>, etc. The microcontroller chip on which the software is fused is one time programmable ruling out any possibility of re-programming. The transmission of signals from BU to CU is encrypted dynamically. This means </a:t>
            </a:r>
            <a:r>
              <a:rPr lang="en-US" baseline="0" dirty="0" err="1" smtClean="0"/>
              <a:t>everytime</a:t>
            </a:r>
            <a:r>
              <a:rPr lang="en-US" baseline="0" dirty="0" smtClean="0"/>
              <a:t> even same button is pressed in BU the signal is transmitted with a different encryption formula, ruling out any possibility of reverse engineering of software code. There is also another feature of date and time stamping of every key pressed. This helps in giving a complete audit of keys pressed.</a:t>
            </a:r>
            <a:endParaRPr lang="en-US" dirty="0" smtClean="0"/>
          </a:p>
          <a:p>
            <a:endParaRPr dirty="0"/>
          </a:p>
        </p:txBody>
      </p:sp>
    </p:spTree>
    <p:extLst>
      <p:ext uri="{BB962C8B-B14F-4D97-AF65-F5344CB8AC3E}">
        <p14:creationId xmlns:p14="http://schemas.microsoft.com/office/powerpoint/2010/main" val="395704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7544482" y="657775"/>
            <a:ext cx="1299300" cy="4329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2" name="Shape 12"/>
          <p:cNvSpPr/>
          <p:nvPr/>
        </p:nvSpPr>
        <p:spPr>
          <a:xfrm>
            <a:off x="0" y="0"/>
            <a:ext cx="3525000" cy="5143500"/>
          </a:xfrm>
          <a:prstGeom prst="rect">
            <a:avLst/>
          </a:prstGeom>
          <a:solidFill>
            <a:schemeClr val="bg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3517898" y="-7088"/>
            <a:ext cx="5143500" cy="5143500"/>
          </a:xfrm>
          <a:prstGeom prst="rtTriangle">
            <a:avLst/>
          </a:prstGeom>
          <a:solidFill>
            <a:schemeClr val="bg1"/>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4" name="Shape 14"/>
          <p:cNvGrpSpPr/>
          <p:nvPr/>
        </p:nvGrpSpPr>
        <p:grpSpPr>
          <a:xfrm rot="10800000" flipH="1">
            <a:off x="0" y="1090762"/>
            <a:ext cx="8847501" cy="2961974"/>
            <a:chOff x="-8178042" y="-4493254"/>
            <a:chExt cx="19483597" cy="6522736"/>
          </a:xfrm>
        </p:grpSpPr>
        <p:sp>
          <p:nvSpPr>
            <p:cNvPr id="15" name="Shape 15"/>
            <p:cNvSpPr/>
            <p:nvPr/>
          </p:nvSpPr>
          <p:spPr>
            <a:xfrm>
              <a:off x="-8178042" y="-4493118"/>
              <a:ext cx="12968400" cy="65226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6" name="Shape 16"/>
            <p:cNvSpPr/>
            <p:nvPr/>
          </p:nvSpPr>
          <p:spPr>
            <a:xfrm>
              <a:off x="4782955" y="-4493254"/>
              <a:ext cx="6522599" cy="65226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7" name="Shape 17"/>
          <p:cNvGrpSpPr/>
          <p:nvPr/>
        </p:nvGrpSpPr>
        <p:grpSpPr>
          <a:xfrm>
            <a:off x="3677235" y="4278348"/>
            <a:ext cx="5480828" cy="432996"/>
            <a:chOff x="5582264" y="4646737"/>
            <a:chExt cx="5480828" cy="432996"/>
          </a:xfrm>
        </p:grpSpPr>
        <p:sp>
          <p:nvSpPr>
            <p:cNvPr id="18" name="Shape 18"/>
            <p:cNvSpPr/>
            <p:nvPr/>
          </p:nvSpPr>
          <p:spPr>
            <a:xfrm rot="10800000">
              <a:off x="5582264"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19" name="Shape 19"/>
            <p:cNvGrpSpPr/>
            <p:nvPr/>
          </p:nvGrpSpPr>
          <p:grpSpPr>
            <a:xfrm flipH="1">
              <a:off x="5585231" y="4646737"/>
              <a:ext cx="5477861" cy="304551"/>
              <a:chOff x="-24158748" y="330075"/>
              <a:chExt cx="30568422" cy="1699505"/>
            </a:xfrm>
          </p:grpSpPr>
          <p:sp>
            <p:nvSpPr>
              <p:cNvPr id="20" name="Shape 20"/>
              <p:cNvSpPr/>
              <p:nvPr/>
            </p:nvSpPr>
            <p:spPr>
              <a:xfrm>
                <a:off x="-24158748" y="330080"/>
                <a:ext cx="289080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21" name="Shape 21"/>
              <p:cNvSpPr/>
              <p:nvPr/>
            </p:nvSpPr>
            <p:spPr>
              <a:xfrm>
                <a:off x="4710174"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lIns="91425" tIns="91425" rIns="91425" bIns="91425" anchor="ctr" anchorCtr="0"/>
          <a:lstStyle>
            <a:lvl1pPr lvl="0">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pic>
        <p:nvPicPr>
          <p:cNvPr id="24" name="Picture 23" descr="eci-log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6200" y="-9525"/>
            <a:ext cx="914400" cy="90498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4"/>
        <p:cNvGrpSpPr/>
        <p:nvPr/>
      </p:nvGrpSpPr>
      <p:grpSpPr>
        <a:xfrm>
          <a:off x="0" y="0"/>
          <a:ext cx="0" cy="0"/>
          <a:chOff x="0" y="0"/>
          <a:chExt cx="0" cy="0"/>
        </a:xfrm>
      </p:grpSpPr>
      <p:grpSp>
        <p:nvGrpSpPr>
          <p:cNvPr id="125" name="Shape 125"/>
          <p:cNvGrpSpPr/>
          <p:nvPr/>
        </p:nvGrpSpPr>
        <p:grpSpPr>
          <a:xfrm>
            <a:off x="-3" y="40"/>
            <a:ext cx="7072430" cy="1327314"/>
            <a:chOff x="-3" y="40"/>
            <a:chExt cx="7072430" cy="1327314"/>
          </a:xfrm>
        </p:grpSpPr>
        <p:sp>
          <p:nvSpPr>
            <p:cNvPr id="126" name="Shape 126"/>
            <p:cNvSpPr/>
            <p:nvPr/>
          </p:nvSpPr>
          <p:spPr>
            <a:xfrm>
              <a:off x="6292649" y="126425"/>
              <a:ext cx="779700" cy="2598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27" name="Shape 127"/>
            <p:cNvGrpSpPr/>
            <p:nvPr/>
          </p:nvGrpSpPr>
          <p:grpSpPr>
            <a:xfrm rot="10800000" flipH="1">
              <a:off x="2" y="40"/>
              <a:ext cx="6756167" cy="1327314"/>
              <a:chOff x="-2168137" y="330075"/>
              <a:chExt cx="8650662" cy="1699506"/>
            </a:xfrm>
          </p:grpSpPr>
          <p:sp>
            <p:nvSpPr>
              <p:cNvPr id="128" name="Shape 128"/>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29" name="Shape 129"/>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30" name="Shape 130"/>
            <p:cNvGrpSpPr/>
            <p:nvPr/>
          </p:nvGrpSpPr>
          <p:grpSpPr>
            <a:xfrm rot="10800000" flipH="1">
              <a:off x="-3" y="381007"/>
              <a:ext cx="7072430" cy="771743"/>
              <a:chOff x="-9092084" y="330075"/>
              <a:chExt cx="15574609" cy="1699501"/>
            </a:xfrm>
          </p:grpSpPr>
          <p:sp>
            <p:nvSpPr>
              <p:cNvPr id="131" name="Shape 131"/>
              <p:cNvSpPr/>
              <p:nvPr/>
            </p:nvSpPr>
            <p:spPr>
              <a:xfrm>
                <a:off x="-9092084" y="330076"/>
                <a:ext cx="1388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32" name="Shape 132"/>
              <p:cNvSpPr/>
              <p:nvPr/>
            </p:nvSpPr>
            <p:spPr>
              <a:xfrm>
                <a:off x="4783024" y="330075"/>
                <a:ext cx="1699500" cy="16995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grpSp>
        <p:nvGrpSpPr>
          <p:cNvPr id="133" name="Shape 133"/>
          <p:cNvGrpSpPr/>
          <p:nvPr/>
        </p:nvGrpSpPr>
        <p:grpSpPr>
          <a:xfrm>
            <a:off x="6946841" y="4472722"/>
            <a:ext cx="2202829" cy="670794"/>
            <a:chOff x="5575241" y="4472722"/>
            <a:chExt cx="2202829" cy="670794"/>
          </a:xfrm>
        </p:grpSpPr>
        <p:sp>
          <p:nvSpPr>
            <p:cNvPr id="134" name="Shape 134"/>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135" name="Shape 135"/>
            <p:cNvGrpSpPr/>
            <p:nvPr/>
          </p:nvGrpSpPr>
          <p:grpSpPr>
            <a:xfrm flipH="1">
              <a:off x="5734850" y="4472722"/>
              <a:ext cx="2040836" cy="670794"/>
              <a:chOff x="1297953" y="330075"/>
              <a:chExt cx="5169293" cy="1699505"/>
            </a:xfrm>
          </p:grpSpPr>
          <p:sp>
            <p:nvSpPr>
              <p:cNvPr id="136" name="Shape 136"/>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137" name="Shape 137"/>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138" name="Shape 138"/>
            <p:cNvGrpSpPr/>
            <p:nvPr/>
          </p:nvGrpSpPr>
          <p:grpSpPr>
            <a:xfrm flipH="1">
              <a:off x="5578208" y="4646737"/>
              <a:ext cx="2199862" cy="304562"/>
              <a:chOff x="-5827152" y="330075"/>
              <a:chExt cx="12276018" cy="1699568"/>
            </a:xfrm>
          </p:grpSpPr>
          <p:sp>
            <p:nvSpPr>
              <p:cNvPr id="139" name="Shape 139"/>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140" name="Shape 140"/>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141" name="Shape 141"/>
          <p:cNvSpPr txBox="1">
            <a:spLocks noGrp="1"/>
          </p:cNvSpPr>
          <p:nvPr>
            <p:ph type="title"/>
          </p:nvPr>
        </p:nvSpPr>
        <p:spPr>
          <a:xfrm>
            <a:off x="814275" y="392575"/>
            <a:ext cx="5258400" cy="7662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42" name="Shape 142"/>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pic>
        <p:nvPicPr>
          <p:cNvPr id="20" name="Picture 19" descr="eci-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8143900" y="23695"/>
            <a:ext cx="914400" cy="90498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Shape 124"/>
        <p:cNvGrpSpPr/>
        <p:nvPr/>
      </p:nvGrpSpPr>
      <p:grpSpPr>
        <a:xfrm>
          <a:off x="0" y="0"/>
          <a:ext cx="0" cy="0"/>
          <a:chOff x="0" y="0"/>
          <a:chExt cx="0" cy="0"/>
        </a:xfrm>
      </p:grpSpPr>
      <p:pic>
        <p:nvPicPr>
          <p:cNvPr id="13" name="Picture 2" descr="Image result for bharat electronics ltd"/>
          <p:cNvPicPr>
            <a:picLocks noChangeAspect="1" noChangeArrowheads="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692" y="51470"/>
            <a:ext cx="9094812" cy="5040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25" name="Shape 125"/>
          <p:cNvGrpSpPr/>
          <p:nvPr/>
        </p:nvGrpSpPr>
        <p:grpSpPr>
          <a:xfrm>
            <a:off x="-3" y="40"/>
            <a:ext cx="7072430" cy="1327314"/>
            <a:chOff x="-3" y="40"/>
            <a:chExt cx="7072430" cy="1327314"/>
          </a:xfrm>
        </p:grpSpPr>
        <p:sp>
          <p:nvSpPr>
            <p:cNvPr id="126" name="Shape 126"/>
            <p:cNvSpPr/>
            <p:nvPr/>
          </p:nvSpPr>
          <p:spPr>
            <a:xfrm>
              <a:off x="6292649" y="126425"/>
              <a:ext cx="779700" cy="2598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27" name="Shape 127"/>
            <p:cNvGrpSpPr/>
            <p:nvPr/>
          </p:nvGrpSpPr>
          <p:grpSpPr>
            <a:xfrm rot="10800000" flipH="1">
              <a:off x="2" y="40"/>
              <a:ext cx="6756167" cy="1327314"/>
              <a:chOff x="-2168137" y="330075"/>
              <a:chExt cx="8650662" cy="1699506"/>
            </a:xfrm>
          </p:grpSpPr>
          <p:sp>
            <p:nvSpPr>
              <p:cNvPr id="128" name="Shape 128"/>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29" name="Shape 129"/>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30" name="Shape 130"/>
            <p:cNvGrpSpPr/>
            <p:nvPr/>
          </p:nvGrpSpPr>
          <p:grpSpPr>
            <a:xfrm rot="10800000" flipH="1">
              <a:off x="-3" y="381007"/>
              <a:ext cx="7072430" cy="771743"/>
              <a:chOff x="-9092084" y="330075"/>
              <a:chExt cx="15574609" cy="1699501"/>
            </a:xfrm>
          </p:grpSpPr>
          <p:sp>
            <p:nvSpPr>
              <p:cNvPr id="131" name="Shape 131"/>
              <p:cNvSpPr/>
              <p:nvPr/>
            </p:nvSpPr>
            <p:spPr>
              <a:xfrm>
                <a:off x="-9092084" y="330076"/>
                <a:ext cx="1388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32" name="Shape 132"/>
              <p:cNvSpPr/>
              <p:nvPr/>
            </p:nvSpPr>
            <p:spPr>
              <a:xfrm>
                <a:off x="4783024" y="330075"/>
                <a:ext cx="1699500" cy="16995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sp>
        <p:nvSpPr>
          <p:cNvPr id="141" name="Shape 141"/>
          <p:cNvSpPr txBox="1">
            <a:spLocks noGrp="1"/>
          </p:cNvSpPr>
          <p:nvPr>
            <p:ph type="title"/>
          </p:nvPr>
        </p:nvSpPr>
        <p:spPr>
          <a:xfrm>
            <a:off x="814275" y="392575"/>
            <a:ext cx="5258400" cy="7662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42" name="Shape 142"/>
          <p:cNvSpPr txBox="1">
            <a:spLocks noGrp="1"/>
          </p:cNvSpPr>
          <p:nvPr>
            <p:ph type="sldNum" idx="12"/>
          </p:nvPr>
        </p:nvSpPr>
        <p:spPr>
          <a:xfrm>
            <a:off x="8676456"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pic>
        <p:nvPicPr>
          <p:cNvPr id="20" name="Picture 19" descr="eci-logo.jpg"/>
          <p:cNvPicPr>
            <a:picLocks noChangeAspect="1"/>
          </p:cNvPicPr>
          <p:nvPr userDrawn="1"/>
        </p:nvPicPr>
        <p:blipFill>
          <a:blip r:embed="rId4" cstate="print">
            <a:clrChange>
              <a:clrFrom>
                <a:srgbClr val="FFFFFF"/>
              </a:clrFrom>
              <a:clrTo>
                <a:srgbClr val="FFFFFF">
                  <a:alpha val="0"/>
                </a:srgbClr>
              </a:clrTo>
            </a:clrChange>
          </a:blip>
          <a:stretch>
            <a:fillRect/>
          </a:stretch>
        </p:blipFill>
        <p:spPr>
          <a:xfrm>
            <a:off x="8143900" y="23695"/>
            <a:ext cx="914400" cy="904981"/>
          </a:xfrm>
          <a:prstGeom prst="rect">
            <a:avLst/>
          </a:prstGeom>
        </p:spPr>
      </p:pic>
    </p:spTree>
    <p:extLst>
      <p:ext uri="{BB962C8B-B14F-4D97-AF65-F5344CB8AC3E}">
        <p14:creationId xmlns:p14="http://schemas.microsoft.com/office/powerpoint/2010/main" val="4814782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Shape 124"/>
        <p:cNvGrpSpPr/>
        <p:nvPr/>
      </p:nvGrpSpPr>
      <p:grpSpPr>
        <a:xfrm>
          <a:off x="0" y="0"/>
          <a:ext cx="0" cy="0"/>
          <a:chOff x="0" y="0"/>
          <a:chExt cx="0" cy="0"/>
        </a:xfrm>
      </p:grpSpPr>
      <p:grpSp>
        <p:nvGrpSpPr>
          <p:cNvPr id="125" name="Shape 125"/>
          <p:cNvGrpSpPr/>
          <p:nvPr/>
        </p:nvGrpSpPr>
        <p:grpSpPr>
          <a:xfrm>
            <a:off x="-3" y="40"/>
            <a:ext cx="7072430" cy="1327314"/>
            <a:chOff x="-3" y="40"/>
            <a:chExt cx="7072430" cy="1327314"/>
          </a:xfrm>
        </p:grpSpPr>
        <p:sp>
          <p:nvSpPr>
            <p:cNvPr id="126" name="Shape 126"/>
            <p:cNvSpPr/>
            <p:nvPr/>
          </p:nvSpPr>
          <p:spPr>
            <a:xfrm>
              <a:off x="6292649" y="126425"/>
              <a:ext cx="779700" cy="2598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27" name="Shape 127"/>
            <p:cNvGrpSpPr/>
            <p:nvPr/>
          </p:nvGrpSpPr>
          <p:grpSpPr>
            <a:xfrm rot="10800000" flipH="1">
              <a:off x="2" y="40"/>
              <a:ext cx="6756167" cy="1327314"/>
              <a:chOff x="-2168137" y="330075"/>
              <a:chExt cx="8650662" cy="1699506"/>
            </a:xfrm>
          </p:grpSpPr>
          <p:sp>
            <p:nvSpPr>
              <p:cNvPr id="128" name="Shape 128"/>
              <p:cNvSpPr/>
              <p:nvPr/>
            </p:nvSpPr>
            <p:spPr>
              <a:xfrm>
                <a:off x="-2168137" y="330081"/>
                <a:ext cx="69582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29" name="Shape 129"/>
              <p:cNvSpPr/>
              <p:nvPr/>
            </p:nvSpPr>
            <p:spPr>
              <a:xfrm>
                <a:off x="4783024" y="330075"/>
                <a:ext cx="1699500" cy="1699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30" name="Shape 130"/>
            <p:cNvGrpSpPr/>
            <p:nvPr/>
          </p:nvGrpSpPr>
          <p:grpSpPr>
            <a:xfrm rot="10800000" flipH="1">
              <a:off x="-3" y="381007"/>
              <a:ext cx="7072430" cy="771743"/>
              <a:chOff x="-9092084" y="330075"/>
              <a:chExt cx="15574609" cy="1699501"/>
            </a:xfrm>
          </p:grpSpPr>
          <p:sp>
            <p:nvSpPr>
              <p:cNvPr id="131" name="Shape 131"/>
              <p:cNvSpPr/>
              <p:nvPr/>
            </p:nvSpPr>
            <p:spPr>
              <a:xfrm>
                <a:off x="-9092084" y="330076"/>
                <a:ext cx="1388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32" name="Shape 132"/>
              <p:cNvSpPr/>
              <p:nvPr/>
            </p:nvSpPr>
            <p:spPr>
              <a:xfrm>
                <a:off x="4783024" y="330075"/>
                <a:ext cx="1699500" cy="16995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sp>
        <p:nvSpPr>
          <p:cNvPr id="141" name="Shape 141"/>
          <p:cNvSpPr txBox="1">
            <a:spLocks noGrp="1"/>
          </p:cNvSpPr>
          <p:nvPr>
            <p:ph type="title"/>
          </p:nvPr>
        </p:nvSpPr>
        <p:spPr>
          <a:xfrm>
            <a:off x="814275" y="392575"/>
            <a:ext cx="5258400" cy="7662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42" name="Shape 142"/>
          <p:cNvSpPr txBox="1">
            <a:spLocks noGrp="1"/>
          </p:cNvSpPr>
          <p:nvPr>
            <p:ph type="sldNum" idx="12"/>
          </p:nvPr>
        </p:nvSpPr>
        <p:spPr>
          <a:xfrm>
            <a:off x="8676456"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pic>
        <p:nvPicPr>
          <p:cNvPr id="20" name="Picture 19" descr="eci-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8143900" y="23695"/>
            <a:ext cx="914400" cy="904981"/>
          </a:xfrm>
          <a:prstGeom prst="rect">
            <a:avLst/>
          </a:prstGeom>
        </p:spPr>
      </p:pic>
    </p:spTree>
    <p:extLst>
      <p:ext uri="{BB962C8B-B14F-4D97-AF65-F5344CB8AC3E}">
        <p14:creationId xmlns:p14="http://schemas.microsoft.com/office/powerpoint/2010/main" val="5860601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aption">
    <p:spTree>
      <p:nvGrpSpPr>
        <p:cNvPr id="1" name="Shape 143"/>
        <p:cNvGrpSpPr/>
        <p:nvPr/>
      </p:nvGrpSpPr>
      <p:grpSpPr>
        <a:xfrm>
          <a:off x="0" y="0"/>
          <a:ext cx="0" cy="0"/>
          <a:chOff x="0" y="0"/>
          <a:chExt cx="0" cy="0"/>
        </a:xfrm>
      </p:grpSpPr>
      <p:sp>
        <p:nvSpPr>
          <p:cNvPr id="153" name="Shape 153"/>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grpSp>
        <p:nvGrpSpPr>
          <p:cNvPr id="154" name="Shape 154"/>
          <p:cNvGrpSpPr/>
          <p:nvPr/>
        </p:nvGrpSpPr>
        <p:grpSpPr>
          <a:xfrm rot="10800000">
            <a:off x="-8" y="-2"/>
            <a:ext cx="2202829" cy="670794"/>
            <a:chOff x="5575241" y="4472722"/>
            <a:chExt cx="2202829" cy="670794"/>
          </a:xfrm>
        </p:grpSpPr>
        <p:sp>
          <p:nvSpPr>
            <p:cNvPr id="155" name="Shape 155"/>
            <p:cNvSpPr/>
            <p:nvPr/>
          </p:nvSpPr>
          <p:spPr>
            <a:xfrm rot="10800000">
              <a:off x="5575241" y="4948333"/>
              <a:ext cx="394200" cy="131400"/>
            </a:xfrm>
            <a:prstGeom prst="triangle">
              <a:avLst>
                <a:gd name="adj" fmla="val 32425"/>
              </a:avLst>
            </a:prstGeom>
            <a:solidFill>
              <a:srgbClr val="263248"/>
            </a:solidFill>
            <a:ln>
              <a:noFill/>
            </a:ln>
          </p:spPr>
          <p:txBody>
            <a:bodyPr lIns="91425" tIns="91425" rIns="91425" bIns="91425" anchor="ctr" anchorCtr="0">
              <a:noAutofit/>
            </a:bodyPr>
            <a:lstStyle/>
            <a:p>
              <a:pPr lvl="0">
                <a:spcBef>
                  <a:spcPts val="0"/>
                </a:spcBef>
                <a:buNone/>
              </a:pPr>
              <a:endParaRPr/>
            </a:p>
          </p:txBody>
        </p:sp>
        <p:grpSp>
          <p:nvGrpSpPr>
            <p:cNvPr id="156" name="Shape 156"/>
            <p:cNvGrpSpPr/>
            <p:nvPr/>
          </p:nvGrpSpPr>
          <p:grpSpPr>
            <a:xfrm flipH="1">
              <a:off x="5734850" y="4472722"/>
              <a:ext cx="2040836" cy="670794"/>
              <a:chOff x="1297953" y="330075"/>
              <a:chExt cx="5169293" cy="1699505"/>
            </a:xfrm>
          </p:grpSpPr>
          <p:sp>
            <p:nvSpPr>
              <p:cNvPr id="157" name="Shape 157"/>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158" name="Shape 158"/>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159" name="Shape 159"/>
            <p:cNvGrpSpPr/>
            <p:nvPr/>
          </p:nvGrpSpPr>
          <p:grpSpPr>
            <a:xfrm flipH="1">
              <a:off x="5578208" y="4646737"/>
              <a:ext cx="2199862" cy="304562"/>
              <a:chOff x="-5827152" y="330075"/>
              <a:chExt cx="12276018" cy="1699568"/>
            </a:xfrm>
          </p:grpSpPr>
          <p:sp>
            <p:nvSpPr>
              <p:cNvPr id="160" name="Shape 160"/>
              <p:cNvSpPr/>
              <p:nvPr/>
            </p:nvSpPr>
            <p:spPr>
              <a:xfrm>
                <a:off x="-5827152" y="330143"/>
                <a:ext cx="10612200" cy="16995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p>
            </p:txBody>
          </p:sp>
          <p:sp>
            <p:nvSpPr>
              <p:cNvPr id="161" name="Shape 161"/>
              <p:cNvSpPr/>
              <p:nvPr/>
            </p:nvSpPr>
            <p:spPr>
              <a:xfrm>
                <a:off x="4749365" y="330075"/>
                <a:ext cx="1699500" cy="1699500"/>
              </a:xfrm>
              <a:prstGeom prst="rtTriangle">
                <a:avLst/>
              </a:prstGeom>
              <a:solidFill>
                <a:srgbClr val="3F5378"/>
              </a:solidFill>
              <a:ln>
                <a:noFill/>
              </a:ln>
            </p:spPr>
            <p:txBody>
              <a:bodyPr lIns="91425" tIns="91425" rIns="91425" bIns="91425" anchor="ctr" anchorCtr="0">
                <a:noAutofit/>
              </a:bodyPr>
              <a:lstStyle/>
              <a:p>
                <a:pPr lvl="0">
                  <a:spcBef>
                    <a:spcPts val="0"/>
                  </a:spcBef>
                  <a:buNone/>
                </a:pPr>
                <a:endParaRPr/>
              </a:p>
            </p:txBody>
          </p:sp>
        </p:grpSp>
      </p:grpSp>
      <p:pic>
        <p:nvPicPr>
          <p:cNvPr id="20" name="Picture 19" descr="eci-logo.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8143900" y="23695"/>
            <a:ext cx="914400" cy="904981"/>
          </a:xfrm>
          <a:prstGeom prst="rect">
            <a:avLst/>
          </a:prstGeom>
        </p:spPr>
      </p:pic>
    </p:spTree>
    <p:extLst>
      <p:ext uri="{BB962C8B-B14F-4D97-AF65-F5344CB8AC3E}">
        <p14:creationId xmlns:p14="http://schemas.microsoft.com/office/powerpoint/2010/main" val="2851010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ubtitle">
    <p:spTree>
      <p:nvGrpSpPr>
        <p:cNvPr id="1" name="Shape 23"/>
        <p:cNvGrpSpPr/>
        <p:nvPr/>
      </p:nvGrpSpPr>
      <p:grpSpPr>
        <a:xfrm>
          <a:off x="0" y="0"/>
          <a:ext cx="0" cy="0"/>
          <a:chOff x="0" y="0"/>
          <a:chExt cx="0" cy="0"/>
        </a:xfrm>
      </p:grpSpPr>
      <p:sp>
        <p:nvSpPr>
          <p:cNvPr id="24" name="Shape 24"/>
          <p:cNvSpPr/>
          <p:nvPr/>
        </p:nvSpPr>
        <p:spPr>
          <a:xfrm>
            <a:off x="5697213" y="2635518"/>
            <a:ext cx="889200" cy="296400"/>
          </a:xfrm>
          <a:prstGeom prst="triangle">
            <a:avLst>
              <a:gd name="adj" fmla="val 32425"/>
            </a:avLst>
          </a:prstGeom>
          <a:solidFill>
            <a:srgbClr val="26324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2" name="Shape 25"/>
          <p:cNvGrpSpPr/>
          <p:nvPr/>
        </p:nvGrpSpPr>
        <p:grpSpPr>
          <a:xfrm>
            <a:off x="0" y="-7088"/>
            <a:ext cx="8661398" cy="5150588"/>
            <a:chOff x="0" y="-7088"/>
            <a:chExt cx="8661398" cy="5150588"/>
          </a:xfrm>
        </p:grpSpPr>
        <p:sp>
          <p:nvSpPr>
            <p:cNvPr id="26" name="Shape 26"/>
            <p:cNvSpPr/>
            <p:nvPr/>
          </p:nvSpPr>
          <p:spPr>
            <a:xfrm>
              <a:off x="0" y="0"/>
              <a:ext cx="3525000" cy="5143500"/>
            </a:xfrm>
            <a:prstGeom prst="rect">
              <a:avLst/>
            </a:prstGeom>
            <a:solidFill>
              <a:srgbClr val="C7D3E6"/>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rot="10800000" flipH="1">
              <a:off x="3517898" y="-7088"/>
              <a:ext cx="5143500" cy="5143500"/>
            </a:xfrm>
            <a:prstGeom prst="rtTriangle">
              <a:avLst/>
            </a:prstGeom>
            <a:solidFill>
              <a:srgbClr val="C7D3E6"/>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3" name="Shape 28"/>
          <p:cNvGrpSpPr/>
          <p:nvPr/>
        </p:nvGrpSpPr>
        <p:grpSpPr>
          <a:xfrm rot="10800000" flipH="1">
            <a:off x="-1" y="2924825"/>
            <a:ext cx="6589086" cy="2027267"/>
            <a:chOff x="-9894851" y="-4493254"/>
            <a:chExt cx="21200407" cy="6522739"/>
          </a:xfrm>
        </p:grpSpPr>
        <p:sp>
          <p:nvSpPr>
            <p:cNvPr id="29" name="Shape 29"/>
            <p:cNvSpPr/>
            <p:nvPr/>
          </p:nvSpPr>
          <p:spPr>
            <a:xfrm>
              <a:off x="-9894851" y="-4493114"/>
              <a:ext cx="14685300" cy="6522600"/>
            </a:xfrm>
            <a:prstGeom prst="rect">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30" name="Shape 30"/>
            <p:cNvSpPr/>
            <p:nvPr/>
          </p:nvSpPr>
          <p:spPr>
            <a:xfrm>
              <a:off x="4782955" y="-4493254"/>
              <a:ext cx="6522599" cy="6522600"/>
            </a:xfrm>
            <a:prstGeom prst="rtTriangle">
              <a:avLst/>
            </a:prstGeom>
            <a:solidFill>
              <a:srgbClr val="3F5378"/>
            </a:solidFill>
            <a:ln>
              <a:noFill/>
            </a:ln>
          </p:spPr>
          <p:txBody>
            <a:bodyPr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4" name="Shape 31"/>
          <p:cNvGrpSpPr/>
          <p:nvPr/>
        </p:nvGrpSpPr>
        <p:grpSpPr>
          <a:xfrm>
            <a:off x="6946841" y="4472722"/>
            <a:ext cx="2202829" cy="670794"/>
            <a:chOff x="5575241" y="4472722"/>
            <a:chExt cx="2202829" cy="670794"/>
          </a:xfrm>
        </p:grpSpPr>
        <p:sp>
          <p:nvSpPr>
            <p:cNvPr id="32" name="Shape 32"/>
            <p:cNvSpPr/>
            <p:nvPr/>
          </p:nvSpPr>
          <p:spPr>
            <a:xfrm rot="10800000">
              <a:off x="5575241" y="4948333"/>
              <a:ext cx="394200" cy="131400"/>
            </a:xfrm>
            <a:prstGeom prst="triangle">
              <a:avLst>
                <a:gd name="adj" fmla="val 32425"/>
              </a:avLst>
            </a:prstGeom>
            <a:solidFill>
              <a:srgbClr val="D26F00"/>
            </a:solidFill>
            <a:ln>
              <a:noFill/>
            </a:ln>
          </p:spPr>
          <p:txBody>
            <a:bodyPr lIns="91425" tIns="91425" rIns="91425" bIns="91425" anchor="ctr" anchorCtr="0">
              <a:noAutofit/>
            </a:bodyPr>
            <a:lstStyle/>
            <a:p>
              <a:pPr lvl="0">
                <a:spcBef>
                  <a:spcPts val="0"/>
                </a:spcBef>
                <a:buNone/>
              </a:pPr>
              <a:endParaRPr/>
            </a:p>
          </p:txBody>
        </p:sp>
        <p:grpSp>
          <p:nvGrpSpPr>
            <p:cNvPr id="5" name="Shape 33"/>
            <p:cNvGrpSpPr/>
            <p:nvPr/>
          </p:nvGrpSpPr>
          <p:grpSpPr>
            <a:xfrm flipH="1">
              <a:off x="5734850" y="4472722"/>
              <a:ext cx="2040836" cy="670794"/>
              <a:chOff x="1297953" y="330075"/>
              <a:chExt cx="5169293" cy="1699505"/>
            </a:xfrm>
          </p:grpSpPr>
          <p:sp>
            <p:nvSpPr>
              <p:cNvPr id="34" name="Shape 34"/>
              <p:cNvSpPr/>
              <p:nvPr/>
            </p:nvSpPr>
            <p:spPr>
              <a:xfrm>
                <a:off x="1297953" y="330080"/>
                <a:ext cx="3476700" cy="1699500"/>
              </a:xfrm>
              <a:prstGeom prst="rect">
                <a:avLst/>
              </a:prstGeom>
              <a:solidFill>
                <a:srgbClr val="C7D3E6"/>
              </a:solidFill>
              <a:ln>
                <a:noFill/>
              </a:ln>
            </p:spPr>
            <p:txBody>
              <a:bodyPr lIns="91425" tIns="91425" rIns="91425" bIns="91425" anchor="ctr" anchorCtr="0">
                <a:noAutofit/>
              </a:bodyPr>
              <a:lstStyle/>
              <a:p>
                <a:pPr lvl="0" rtl="0">
                  <a:spcBef>
                    <a:spcPts val="0"/>
                  </a:spcBef>
                  <a:buNone/>
                </a:pPr>
                <a:endParaRPr/>
              </a:p>
            </p:txBody>
          </p:sp>
          <p:sp>
            <p:nvSpPr>
              <p:cNvPr id="35" name="Shape 35"/>
              <p:cNvSpPr/>
              <p:nvPr/>
            </p:nvSpPr>
            <p:spPr>
              <a:xfrm>
                <a:off x="4767747" y="330075"/>
                <a:ext cx="1699500" cy="1699500"/>
              </a:xfrm>
              <a:prstGeom prst="rtTriangle">
                <a:avLst/>
              </a:prstGeom>
              <a:solidFill>
                <a:srgbClr val="C7D3E6"/>
              </a:solidFill>
              <a:ln>
                <a:noFill/>
              </a:ln>
            </p:spPr>
            <p:txBody>
              <a:bodyPr lIns="91425" tIns="91425" rIns="91425" bIns="91425" anchor="ctr" anchorCtr="0">
                <a:noAutofit/>
              </a:bodyPr>
              <a:lstStyle/>
              <a:p>
                <a:pPr lvl="0">
                  <a:spcBef>
                    <a:spcPts val="0"/>
                  </a:spcBef>
                  <a:buNone/>
                </a:pPr>
                <a:endParaRPr/>
              </a:p>
            </p:txBody>
          </p:sp>
        </p:grpSp>
        <p:grpSp>
          <p:nvGrpSpPr>
            <p:cNvPr id="6" name="Shape 36"/>
            <p:cNvGrpSpPr/>
            <p:nvPr/>
          </p:nvGrpSpPr>
          <p:grpSpPr>
            <a:xfrm flipH="1">
              <a:off x="5578208" y="4646737"/>
              <a:ext cx="2199862" cy="304562"/>
              <a:chOff x="-5827152" y="330075"/>
              <a:chExt cx="12276018" cy="1699568"/>
            </a:xfrm>
          </p:grpSpPr>
          <p:sp>
            <p:nvSpPr>
              <p:cNvPr id="37" name="Shape 37"/>
              <p:cNvSpPr/>
              <p:nvPr/>
            </p:nvSpPr>
            <p:spPr>
              <a:xfrm>
                <a:off x="-5827152" y="330143"/>
                <a:ext cx="10612200" cy="1699500"/>
              </a:xfrm>
              <a:prstGeom prst="rect">
                <a:avLst/>
              </a:prstGeom>
              <a:solidFill>
                <a:srgbClr val="FF9800"/>
              </a:solidFill>
              <a:ln>
                <a:noFill/>
              </a:ln>
            </p:spPr>
            <p:txBody>
              <a:bodyPr lIns="91425" tIns="91425" rIns="91425" bIns="91425" anchor="ctr" anchorCtr="0">
                <a:noAutofit/>
              </a:bodyPr>
              <a:lstStyle/>
              <a:p>
                <a:pPr lvl="0" rtl="0">
                  <a:spcBef>
                    <a:spcPts val="0"/>
                  </a:spcBef>
                  <a:buNone/>
                </a:pPr>
                <a:endParaRPr/>
              </a:p>
            </p:txBody>
          </p:sp>
          <p:sp>
            <p:nvSpPr>
              <p:cNvPr id="38" name="Shape 38"/>
              <p:cNvSpPr/>
              <p:nvPr/>
            </p:nvSpPr>
            <p:spPr>
              <a:xfrm>
                <a:off x="4749365" y="330075"/>
                <a:ext cx="1699500" cy="1699500"/>
              </a:xfrm>
              <a:prstGeom prst="rtTriangle">
                <a:avLst/>
              </a:prstGeom>
              <a:solidFill>
                <a:srgbClr val="FF9800"/>
              </a:solidFill>
              <a:ln>
                <a:noFill/>
              </a:ln>
            </p:spPr>
            <p:txBody>
              <a:bodyPr lIns="91425" tIns="91425" rIns="91425" bIns="91425" anchor="ctr" anchorCtr="0">
                <a:noAutofit/>
              </a:bodyPr>
              <a:lstStyle/>
              <a:p>
                <a:pPr lvl="0">
                  <a:spcBef>
                    <a:spcPts val="0"/>
                  </a:spcBef>
                  <a:buNone/>
                </a:pPr>
                <a:endParaRPr/>
              </a:p>
            </p:txBody>
          </p:sp>
        </p:grpSp>
      </p:grpSp>
      <p:sp>
        <p:nvSpPr>
          <p:cNvPr id="39" name="Shape 39"/>
          <p:cNvSpPr txBox="1">
            <a:spLocks noGrp="1"/>
          </p:cNvSpPr>
          <p:nvPr>
            <p:ph type="ctrTitle"/>
          </p:nvPr>
        </p:nvSpPr>
        <p:spPr>
          <a:xfrm>
            <a:off x="463525" y="2871148"/>
            <a:ext cx="4094400" cy="1159800"/>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40" name="Shape 40"/>
          <p:cNvSpPr txBox="1">
            <a:spLocks noGrp="1"/>
          </p:cNvSpPr>
          <p:nvPr>
            <p:ph type="subTitle" idx="1"/>
          </p:nvPr>
        </p:nvSpPr>
        <p:spPr>
          <a:xfrm>
            <a:off x="463525" y="3975448"/>
            <a:ext cx="4094400" cy="784800"/>
          </a:xfrm>
          <a:prstGeom prst="rect">
            <a:avLst/>
          </a:prstGeom>
        </p:spPr>
        <p:txBody>
          <a:bodyPr lIns="91425" tIns="91425" rIns="91425" bIns="91425" anchor="t" anchorCtr="0"/>
          <a:lstStyle>
            <a:lvl1pPr lvl="0" rtl="0">
              <a:spcBef>
                <a:spcPts val="0"/>
              </a:spcBef>
              <a:buClr>
                <a:srgbClr val="FF9800"/>
              </a:buClr>
              <a:buSzPct val="100000"/>
              <a:buNone/>
              <a:defRPr sz="2000">
                <a:solidFill>
                  <a:srgbClr val="FF9800"/>
                </a:solidFill>
              </a:defRPr>
            </a:lvl1pPr>
            <a:lvl2pPr lvl="1" rtl="0">
              <a:spcBef>
                <a:spcPts val="0"/>
              </a:spcBef>
              <a:buClr>
                <a:srgbClr val="FF9800"/>
              </a:buClr>
              <a:buSzPct val="100000"/>
              <a:buNone/>
              <a:defRPr sz="2000">
                <a:solidFill>
                  <a:srgbClr val="FF9800"/>
                </a:solidFill>
              </a:defRPr>
            </a:lvl2pPr>
            <a:lvl3pPr lvl="2" rtl="0">
              <a:spcBef>
                <a:spcPts val="0"/>
              </a:spcBef>
              <a:buClr>
                <a:srgbClr val="FF9800"/>
              </a:buClr>
              <a:buSzPct val="100000"/>
              <a:buNone/>
              <a:defRPr sz="2000">
                <a:solidFill>
                  <a:srgbClr val="FF9800"/>
                </a:solidFill>
              </a:defRPr>
            </a:lvl3pPr>
            <a:lvl4pPr lvl="3" rtl="0">
              <a:spcBef>
                <a:spcPts val="0"/>
              </a:spcBef>
              <a:buClr>
                <a:srgbClr val="FF9800"/>
              </a:buClr>
              <a:buSzPct val="100000"/>
              <a:buNone/>
              <a:defRPr sz="2000">
                <a:solidFill>
                  <a:srgbClr val="FF9800"/>
                </a:solidFill>
              </a:defRPr>
            </a:lvl4pPr>
            <a:lvl5pPr lvl="4" rtl="0">
              <a:spcBef>
                <a:spcPts val="0"/>
              </a:spcBef>
              <a:buClr>
                <a:srgbClr val="FF9800"/>
              </a:buClr>
              <a:buSzPct val="100000"/>
              <a:buNone/>
              <a:defRPr sz="2000">
                <a:solidFill>
                  <a:srgbClr val="FF9800"/>
                </a:solidFill>
              </a:defRPr>
            </a:lvl5pPr>
            <a:lvl6pPr lvl="5" rtl="0">
              <a:spcBef>
                <a:spcPts val="0"/>
              </a:spcBef>
              <a:buClr>
                <a:srgbClr val="FF9800"/>
              </a:buClr>
              <a:buSzPct val="100000"/>
              <a:buNone/>
              <a:defRPr sz="2000">
                <a:solidFill>
                  <a:srgbClr val="FF9800"/>
                </a:solidFill>
              </a:defRPr>
            </a:lvl6pPr>
            <a:lvl7pPr lvl="6" rtl="0">
              <a:spcBef>
                <a:spcPts val="0"/>
              </a:spcBef>
              <a:buClr>
                <a:srgbClr val="FF9800"/>
              </a:buClr>
              <a:buSzPct val="100000"/>
              <a:buNone/>
              <a:defRPr sz="2000">
                <a:solidFill>
                  <a:srgbClr val="FF9800"/>
                </a:solidFill>
              </a:defRPr>
            </a:lvl7pPr>
            <a:lvl8pPr lvl="7" rtl="0">
              <a:spcBef>
                <a:spcPts val="0"/>
              </a:spcBef>
              <a:buClr>
                <a:srgbClr val="FF9800"/>
              </a:buClr>
              <a:buSzPct val="100000"/>
              <a:buNone/>
              <a:defRPr sz="2000">
                <a:solidFill>
                  <a:srgbClr val="FF9800"/>
                </a:solidFill>
              </a:defRPr>
            </a:lvl8pPr>
            <a:lvl9pPr lvl="8" rtl="0">
              <a:spcBef>
                <a:spcPts val="0"/>
              </a:spcBef>
              <a:buClr>
                <a:srgbClr val="FF9800"/>
              </a:buClr>
              <a:buSzPct val="100000"/>
              <a:buNone/>
              <a:defRPr sz="2000">
                <a:solidFill>
                  <a:srgbClr val="FF9800"/>
                </a:solidFill>
              </a:defRPr>
            </a:lvl9pPr>
          </a:lstStyle>
          <a:p>
            <a:endParaRPr/>
          </a:p>
        </p:txBody>
      </p:sp>
      <p:sp>
        <p:nvSpPr>
          <p:cNvPr id="41" name="Shape 41"/>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lIns="91425" tIns="91425" rIns="91425" bIns="91425" anchor="ctr" anchorCtr="0"/>
          <a:lstStyle>
            <a:lvl1pPr lvl="0">
              <a:spcBef>
                <a:spcPts val="60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200" b="1">
                <a:solidFill>
                  <a:srgbClr val="FFFFFF"/>
                </a:solidFill>
                <a:latin typeface="Roboto Condensed"/>
                <a:ea typeface="Roboto Condensed"/>
                <a:cs typeface="Roboto Condensed"/>
                <a:sym typeface="Roboto Condensed"/>
              </a:rPr>
              <a:pPr lvl="0" algn="r">
                <a:spcBef>
                  <a:spcPts val="0"/>
                </a:spcBef>
                <a:buNone/>
              </a:pPr>
              <a:t>‹#›</a:t>
            </a:fld>
            <a:endParaRPr lang="en" sz="1200" b="1">
              <a:solidFill>
                <a:srgbClr val="FFFFFF"/>
              </a:solidFill>
              <a:latin typeface="Roboto Condensed"/>
              <a:ea typeface="Roboto Condensed"/>
              <a:cs typeface="Roboto Condensed"/>
              <a:sym typeface="Roboto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63" r:id="rId3"/>
    <p:sldLayoutId id="2147483665" r:id="rId4"/>
    <p:sldLayoutId id="2147483664" r:id="rId5"/>
    <p:sldLayoutId id="2147483661" r:id="rId6"/>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1.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3.jpeg"/><Relationship Id="rId7" Type="http://schemas.openxmlformats.org/officeDocument/2006/relationships/image" Target="../media/image25.jpeg"/><Relationship Id="rId12"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24.jpeg"/><Relationship Id="rId10" Type="http://schemas.openxmlformats.org/officeDocument/2006/relationships/image" Target="../media/image27.jpeg"/><Relationship Id="rId4" Type="http://schemas.microsoft.com/office/2007/relationships/hdphoto" Target="../media/hdphoto2.wdp"/><Relationship Id="rId9"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284220" y="1203598"/>
            <a:ext cx="5367900" cy="1981066"/>
          </a:xfrm>
          <a:prstGeom prst="rect">
            <a:avLst/>
          </a:prstGeom>
        </p:spPr>
        <p:txBody>
          <a:bodyPr lIns="91425" tIns="91425" rIns="91425" bIns="91425" anchor="ctr" anchorCtr="0">
            <a:noAutofit/>
          </a:bodyPr>
          <a:lstStyle/>
          <a:p>
            <a:pPr lvl="0"/>
            <a:r>
              <a:rPr lang="hi-IN" sz="3600" dirty="0">
                <a:cs typeface="+mj-cs"/>
              </a:rPr>
              <a:t>ईवीएम </a:t>
            </a:r>
            <a:r>
              <a:rPr lang="hi-IN" sz="3600" dirty="0" smtClean="0">
                <a:cs typeface="+mj-cs"/>
              </a:rPr>
              <a:t>एवं वीवीपीएटी पर प्रस्तुतीकरण </a:t>
            </a:r>
            <a:endParaRPr lang="en" dirty="0">
              <a:cs typeface="+mj-cs"/>
            </a:endParaRPr>
          </a:p>
        </p:txBody>
      </p:sp>
      <p:sp>
        <p:nvSpPr>
          <p:cNvPr id="3" name="Subtitle 4"/>
          <p:cNvSpPr txBox="1">
            <a:spLocks/>
          </p:cNvSpPr>
          <p:nvPr/>
        </p:nvSpPr>
        <p:spPr>
          <a:xfrm>
            <a:off x="899592" y="3364260"/>
            <a:ext cx="9144000" cy="1655762"/>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i-IN" sz="1800" b="1" dirty="0" smtClean="0">
                <a:solidFill>
                  <a:schemeClr val="bg1"/>
                </a:solidFill>
              </a:rPr>
              <a:t>सितंबर, </a:t>
            </a:r>
            <a:r>
              <a:rPr lang="en-US" sz="1800" b="1" dirty="0" smtClean="0">
                <a:solidFill>
                  <a:schemeClr val="bg1"/>
                </a:solidFill>
              </a:rPr>
              <a: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chemeClr val="bg1"/>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p:txBody>
          <a:bodyPr/>
          <a:lstStyle/>
          <a:p>
            <a:pPr lvl="0"/>
            <a:r>
              <a:rPr lang="hi-IN" dirty="0" smtClean="0"/>
              <a:t>1</a:t>
            </a:r>
            <a:r>
              <a:rPr lang="en" dirty="0" smtClean="0"/>
              <a:t>. </a:t>
            </a:r>
            <a:r>
              <a:rPr lang="hi-IN" dirty="0"/>
              <a:t>निरापद </a:t>
            </a:r>
            <a:r>
              <a:rPr lang="hi-IN" dirty="0" smtClean="0"/>
              <a:t>डिजाइन विशिष्टताएं </a:t>
            </a:r>
            <a:endParaRPr lang="en" dirty="0"/>
          </a:p>
        </p:txBody>
      </p:sp>
      <p:sp>
        <p:nvSpPr>
          <p:cNvPr id="447" name="Shape 447"/>
          <p:cNvSpPr txBox="1">
            <a:spLocks noGrp="1"/>
          </p:cNvSpPr>
          <p:nvPr>
            <p:ph type="sldNum" idx="12"/>
          </p:nvPr>
        </p:nvSpPr>
        <p:spPr/>
        <p:txBody>
          <a:bodyPr/>
          <a:lstStyle/>
          <a:p>
            <a:pPr lvl="0"/>
            <a:fld id="{00000000-1234-1234-1234-123412341234}" type="slidenum">
              <a:rPr lang="en" smtClean="0"/>
              <a:pPr lvl="0"/>
              <a:t>10</a:t>
            </a:fld>
            <a:endParaRPr lang="en"/>
          </a:p>
        </p:txBody>
      </p:sp>
      <p:grpSp>
        <p:nvGrpSpPr>
          <p:cNvPr id="2" name="Shape 451"/>
          <p:cNvGrpSpPr/>
          <p:nvPr/>
        </p:nvGrpSpPr>
        <p:grpSpPr>
          <a:xfrm>
            <a:off x="269574" y="605926"/>
            <a:ext cx="323793" cy="339492"/>
            <a:chOff x="5961125" y="1623900"/>
            <a:chExt cx="427450" cy="448175"/>
          </a:xfrm>
        </p:grpSpPr>
        <p:sp>
          <p:nvSpPr>
            <p:cNvPr id="452" name="Shape 452"/>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3" name="Shape 453"/>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4" name="Shape 454"/>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5" name="Shape 455"/>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6" name="Shape 456"/>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7" name="Shape 457"/>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8" name="Shape 458"/>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467544" y="1841345"/>
            <a:ext cx="9144000" cy="1018436"/>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11710"/>
            <a:ext cx="9144000" cy="1018436"/>
          </a:xfrm>
          <a:prstGeom prst="rect">
            <a:avLst/>
          </a:prstGeom>
        </p:spPr>
      </p:pic>
      <p:sp>
        <p:nvSpPr>
          <p:cNvPr id="37" name="Rectangle 9"/>
          <p:cNvSpPr>
            <a:spLocks noChangeArrowheads="1"/>
          </p:cNvSpPr>
          <p:nvPr/>
        </p:nvSpPr>
        <p:spPr bwMode="auto">
          <a:xfrm>
            <a:off x="179512" y="2837162"/>
            <a:ext cx="1512167" cy="2306337"/>
          </a:xfrm>
          <a:prstGeom prst="rect">
            <a:avLst/>
          </a:pr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8" name="Rectangle 10"/>
          <p:cNvSpPr>
            <a:spLocks noChangeArrowheads="1"/>
          </p:cNvSpPr>
          <p:nvPr/>
        </p:nvSpPr>
        <p:spPr bwMode="auto">
          <a:xfrm>
            <a:off x="1691680" y="2837162"/>
            <a:ext cx="1656184" cy="2306337"/>
          </a:xfrm>
          <a:prstGeom prst="rect">
            <a:avLst/>
          </a:prstGeom>
          <a:solidFill>
            <a:srgbClr val="FFA300"/>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39" name="Rectangle 11"/>
          <p:cNvSpPr>
            <a:spLocks noChangeArrowheads="1"/>
          </p:cNvSpPr>
          <p:nvPr/>
        </p:nvSpPr>
        <p:spPr bwMode="auto">
          <a:xfrm>
            <a:off x="3347864" y="2837162"/>
            <a:ext cx="1728192" cy="2306337"/>
          </a:xfrm>
          <a:prstGeom prst="rect">
            <a:avLst/>
          </a:prstGeom>
          <a:solidFill>
            <a:schemeClr val="bg2">
              <a:lumMod val="20000"/>
              <a:lumOff val="80000"/>
            </a:schemeClr>
          </a:solidFill>
          <a:ln>
            <a:noFill/>
          </a:ln>
        </p:spPr>
        <p:txBody>
          <a:bodyPr vert="horz" wrap="square" lIns="68580" tIns="34290" rIns="68580" bIns="34290" numCol="1" anchor="t" anchorCtr="0" compatLnSpc="1">
            <a:prstTxWarp prst="textNoShape">
              <a:avLst/>
            </a:prstTxWarp>
          </a:bodyPr>
          <a:lstStyle/>
          <a:p>
            <a:endParaRPr lang="en-US" sz="1600" dirty="0">
              <a:solidFill>
                <a:prstClr val="black"/>
              </a:solidFill>
              <a:latin typeface="Roboto Condensed" charset="0"/>
              <a:ea typeface="Roboto Condensed" charset="0"/>
              <a:cs typeface="Roboto Condensed" charset="0"/>
            </a:endParaRPr>
          </a:p>
        </p:txBody>
      </p:sp>
      <p:sp>
        <p:nvSpPr>
          <p:cNvPr id="40" name="Rectangle 12"/>
          <p:cNvSpPr>
            <a:spLocks noChangeArrowheads="1"/>
          </p:cNvSpPr>
          <p:nvPr/>
        </p:nvSpPr>
        <p:spPr bwMode="auto">
          <a:xfrm>
            <a:off x="5076055" y="2837163"/>
            <a:ext cx="1656185" cy="2306336"/>
          </a:xfrm>
          <a:prstGeom prst="rect">
            <a:avLst/>
          </a:prstGeom>
          <a:solidFill>
            <a:schemeClr val="accent3">
              <a:lumMod val="40000"/>
              <a:lumOff val="60000"/>
            </a:schemeClr>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1" name="Rectangle 13"/>
          <p:cNvSpPr>
            <a:spLocks noChangeArrowheads="1"/>
          </p:cNvSpPr>
          <p:nvPr/>
        </p:nvSpPr>
        <p:spPr bwMode="auto">
          <a:xfrm>
            <a:off x="6732241" y="2837162"/>
            <a:ext cx="1872207" cy="2306337"/>
          </a:xfrm>
          <a:prstGeom prst="rect">
            <a:avLst/>
          </a:prstGeom>
          <a:solidFill>
            <a:schemeClr val="accent1">
              <a:lumMod val="40000"/>
              <a:lumOff val="60000"/>
            </a:schemeClr>
          </a:solidFill>
          <a:ln>
            <a:noFill/>
          </a:ln>
        </p:spPr>
        <p:txBody>
          <a:bodyPr vert="horz" wrap="square" lIns="68580" tIns="34290" rIns="68580" bIns="34290" numCol="1" anchor="t" anchorCtr="0" compatLnSpc="1">
            <a:prstTxWarp prst="textNoShape">
              <a:avLst/>
            </a:prstTxWarp>
          </a:bodyPr>
          <a:lstStyle/>
          <a:p>
            <a:pPr>
              <a:spcBef>
                <a:spcPts val="600"/>
              </a:spcBef>
              <a:defRPr/>
            </a:pPr>
            <a:endParaRPr lang="en-US" sz="1600" b="1" dirty="0" smtClean="0">
              <a:latin typeface="Roboto Condensed" charset="0"/>
              <a:ea typeface="Roboto Condensed" charset="0"/>
              <a:cs typeface="Aharoni" pitchFamily="2" charset="-79"/>
            </a:endParaRPr>
          </a:p>
          <a:p>
            <a:pPr algn="ctr">
              <a:spcBef>
                <a:spcPts val="600"/>
              </a:spcBef>
              <a:defRPr/>
            </a:pPr>
            <a:r>
              <a:rPr lang="hi-IN" b="1" dirty="0" smtClean="0">
                <a:latin typeface="Roboto Condensed" charset="0"/>
                <a:ea typeface="Roboto Condensed" charset="0"/>
                <a:cs typeface="Aharoni" pitchFamily="2" charset="-79"/>
              </a:rPr>
              <a:t>कुंजी </a:t>
            </a:r>
            <a:r>
              <a:rPr lang="hi-IN" b="1" dirty="0">
                <a:latin typeface="Roboto Condensed" charset="0"/>
                <a:ea typeface="Roboto Condensed" charset="0"/>
                <a:cs typeface="Aharoni" pitchFamily="2" charset="-79"/>
              </a:rPr>
              <a:t>दबाए जाने (प्रेस</a:t>
            </a:r>
            <a:r>
              <a:rPr lang="hi-IN" b="1" dirty="0" smtClean="0">
                <a:latin typeface="Roboto Condensed" charset="0"/>
                <a:ea typeface="Roboto Condensed" charset="0"/>
                <a:cs typeface="Aharoni" pitchFamily="2" charset="-79"/>
              </a:rPr>
              <a:t>) की प्रत्‍येक क्रिया का समय एवं दिनांक अंकन </a:t>
            </a:r>
            <a:endParaRPr lang="en-US" b="1" dirty="0">
              <a:latin typeface="Roboto Condensed" charset="0"/>
              <a:ea typeface="Roboto Condensed" charset="0"/>
              <a:cs typeface="Aharoni" pitchFamily="2" charset="-79"/>
            </a:endParaRPr>
          </a:p>
        </p:txBody>
      </p:sp>
      <p:sp>
        <p:nvSpPr>
          <p:cNvPr id="42" name="Freeform 14"/>
          <p:cNvSpPr>
            <a:spLocks/>
          </p:cNvSpPr>
          <p:nvPr/>
        </p:nvSpPr>
        <p:spPr bwMode="auto">
          <a:xfrm>
            <a:off x="179512" y="2235894"/>
            <a:ext cx="3096344" cy="623888"/>
          </a:xfrm>
          <a:custGeom>
            <a:avLst/>
            <a:gdLst>
              <a:gd name="T0" fmla="*/ 879 w 2161"/>
              <a:gd name="T1" fmla="*/ 524 h 524"/>
              <a:gd name="T2" fmla="*/ 0 w 2161"/>
              <a:gd name="T3" fmla="*/ 524 h 524"/>
              <a:gd name="T4" fmla="*/ 1893 w 2161"/>
              <a:gd name="T5" fmla="*/ 0 h 524"/>
              <a:gd name="T6" fmla="*/ 2161 w 2161"/>
              <a:gd name="T7" fmla="*/ 0 h 524"/>
              <a:gd name="T8" fmla="*/ 879 w 2161"/>
              <a:gd name="T9" fmla="*/ 524 h 524"/>
            </a:gdLst>
            <a:ahLst/>
            <a:cxnLst>
              <a:cxn ang="0">
                <a:pos x="T0" y="T1"/>
              </a:cxn>
              <a:cxn ang="0">
                <a:pos x="T2" y="T3"/>
              </a:cxn>
              <a:cxn ang="0">
                <a:pos x="T4" y="T5"/>
              </a:cxn>
              <a:cxn ang="0">
                <a:pos x="T6" y="T7"/>
              </a:cxn>
              <a:cxn ang="0">
                <a:pos x="T8" y="T9"/>
              </a:cxn>
            </a:cxnLst>
            <a:rect l="0" t="0" r="r" b="b"/>
            <a:pathLst>
              <a:path w="2161" h="524">
                <a:moveTo>
                  <a:pt x="879" y="524"/>
                </a:moveTo>
                <a:lnTo>
                  <a:pt x="0" y="524"/>
                </a:lnTo>
                <a:lnTo>
                  <a:pt x="1893" y="0"/>
                </a:lnTo>
                <a:lnTo>
                  <a:pt x="2161" y="0"/>
                </a:lnTo>
                <a:lnTo>
                  <a:pt x="879" y="524"/>
                </a:ln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3" name="Freeform 15"/>
          <p:cNvSpPr>
            <a:spLocks/>
          </p:cNvSpPr>
          <p:nvPr/>
        </p:nvSpPr>
        <p:spPr bwMode="auto">
          <a:xfrm>
            <a:off x="1686625" y="2211710"/>
            <a:ext cx="2237303" cy="623888"/>
          </a:xfrm>
          <a:custGeom>
            <a:avLst/>
            <a:gdLst>
              <a:gd name="T0" fmla="*/ 879 w 1368"/>
              <a:gd name="T1" fmla="*/ 524 h 524"/>
              <a:gd name="T2" fmla="*/ 0 w 1368"/>
              <a:gd name="T3" fmla="*/ 524 h 524"/>
              <a:gd name="T4" fmla="*/ 1099 w 1368"/>
              <a:gd name="T5" fmla="*/ 0 h 524"/>
              <a:gd name="T6" fmla="*/ 1368 w 1368"/>
              <a:gd name="T7" fmla="*/ 0 h 524"/>
              <a:gd name="T8" fmla="*/ 879 w 1368"/>
              <a:gd name="T9" fmla="*/ 524 h 524"/>
            </a:gdLst>
            <a:ahLst/>
            <a:cxnLst>
              <a:cxn ang="0">
                <a:pos x="T0" y="T1"/>
              </a:cxn>
              <a:cxn ang="0">
                <a:pos x="T2" y="T3"/>
              </a:cxn>
              <a:cxn ang="0">
                <a:pos x="T4" y="T5"/>
              </a:cxn>
              <a:cxn ang="0">
                <a:pos x="T6" y="T7"/>
              </a:cxn>
              <a:cxn ang="0">
                <a:pos x="T8" y="T9"/>
              </a:cxn>
            </a:cxnLst>
            <a:rect l="0" t="0" r="r" b="b"/>
            <a:pathLst>
              <a:path w="1368" h="524">
                <a:moveTo>
                  <a:pt x="879" y="524"/>
                </a:moveTo>
                <a:lnTo>
                  <a:pt x="0" y="524"/>
                </a:lnTo>
                <a:lnTo>
                  <a:pt x="1099" y="0"/>
                </a:lnTo>
                <a:lnTo>
                  <a:pt x="1368" y="0"/>
                </a:lnTo>
                <a:lnTo>
                  <a:pt x="879" y="524"/>
                </a:lnTo>
                <a:close/>
              </a:path>
            </a:pathLst>
          </a:custGeom>
          <a:solidFill>
            <a:srgbClr val="CE5F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4" name="Freeform 16"/>
          <p:cNvSpPr>
            <a:spLocks/>
          </p:cNvSpPr>
          <p:nvPr/>
        </p:nvSpPr>
        <p:spPr bwMode="auto">
          <a:xfrm>
            <a:off x="3443932" y="2220419"/>
            <a:ext cx="1488108" cy="623888"/>
          </a:xfrm>
          <a:custGeom>
            <a:avLst/>
            <a:gdLst>
              <a:gd name="T0" fmla="*/ 879 w 879"/>
              <a:gd name="T1" fmla="*/ 524 h 524"/>
              <a:gd name="T2" fmla="*/ 0 w 879"/>
              <a:gd name="T3" fmla="*/ 524 h 524"/>
              <a:gd name="T4" fmla="*/ 307 w 879"/>
              <a:gd name="T5" fmla="*/ 0 h 524"/>
              <a:gd name="T6" fmla="*/ 574 w 879"/>
              <a:gd name="T7" fmla="*/ 0 h 524"/>
              <a:gd name="T8" fmla="*/ 879 w 879"/>
              <a:gd name="T9" fmla="*/ 524 h 524"/>
            </a:gdLst>
            <a:ahLst/>
            <a:cxnLst>
              <a:cxn ang="0">
                <a:pos x="T0" y="T1"/>
              </a:cxn>
              <a:cxn ang="0">
                <a:pos x="T2" y="T3"/>
              </a:cxn>
              <a:cxn ang="0">
                <a:pos x="T4" y="T5"/>
              </a:cxn>
              <a:cxn ang="0">
                <a:pos x="T6" y="T7"/>
              </a:cxn>
              <a:cxn ang="0">
                <a:pos x="T8" y="T9"/>
              </a:cxn>
            </a:cxnLst>
            <a:rect l="0" t="0" r="r" b="b"/>
            <a:pathLst>
              <a:path w="879" h="524">
                <a:moveTo>
                  <a:pt x="879" y="524"/>
                </a:moveTo>
                <a:lnTo>
                  <a:pt x="0" y="524"/>
                </a:lnTo>
                <a:lnTo>
                  <a:pt x="307" y="0"/>
                </a:lnTo>
                <a:lnTo>
                  <a:pt x="574" y="0"/>
                </a:lnTo>
                <a:lnTo>
                  <a:pt x="879" y="524"/>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5" name="Freeform 17"/>
          <p:cNvSpPr>
            <a:spLocks/>
          </p:cNvSpPr>
          <p:nvPr/>
        </p:nvSpPr>
        <p:spPr bwMode="auto">
          <a:xfrm>
            <a:off x="4559846" y="2220419"/>
            <a:ext cx="2028378" cy="623888"/>
          </a:xfrm>
          <a:custGeom>
            <a:avLst/>
            <a:gdLst>
              <a:gd name="T0" fmla="*/ 1366 w 1366"/>
              <a:gd name="T1" fmla="*/ 524 h 524"/>
              <a:gd name="T2" fmla="*/ 487 w 1366"/>
              <a:gd name="T3" fmla="*/ 524 h 524"/>
              <a:gd name="T4" fmla="*/ 0 w 1366"/>
              <a:gd name="T5" fmla="*/ 0 h 524"/>
              <a:gd name="T6" fmla="*/ 269 w 1366"/>
              <a:gd name="T7" fmla="*/ 0 h 524"/>
              <a:gd name="T8" fmla="*/ 1366 w 1366"/>
              <a:gd name="T9" fmla="*/ 524 h 524"/>
            </a:gdLst>
            <a:ahLst/>
            <a:cxnLst>
              <a:cxn ang="0">
                <a:pos x="T0" y="T1"/>
              </a:cxn>
              <a:cxn ang="0">
                <a:pos x="T2" y="T3"/>
              </a:cxn>
              <a:cxn ang="0">
                <a:pos x="T4" y="T5"/>
              </a:cxn>
              <a:cxn ang="0">
                <a:pos x="T6" y="T7"/>
              </a:cxn>
              <a:cxn ang="0">
                <a:pos x="T8" y="T9"/>
              </a:cxn>
            </a:cxnLst>
            <a:rect l="0" t="0" r="r" b="b"/>
            <a:pathLst>
              <a:path w="1366" h="524">
                <a:moveTo>
                  <a:pt x="1366" y="524"/>
                </a:moveTo>
                <a:lnTo>
                  <a:pt x="487" y="524"/>
                </a:lnTo>
                <a:lnTo>
                  <a:pt x="0" y="0"/>
                </a:lnTo>
                <a:lnTo>
                  <a:pt x="269" y="0"/>
                </a:lnTo>
                <a:lnTo>
                  <a:pt x="1366" y="524"/>
                </a:lnTo>
                <a:close/>
              </a:path>
            </a:pathLst>
          </a:custGeom>
          <a:solidFill>
            <a:schemeClr val="accent3">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6" name="Freeform 18"/>
          <p:cNvSpPr>
            <a:spLocks/>
          </p:cNvSpPr>
          <p:nvPr/>
        </p:nvSpPr>
        <p:spPr bwMode="auto">
          <a:xfrm>
            <a:off x="5106864" y="2220419"/>
            <a:ext cx="3497584" cy="623888"/>
          </a:xfrm>
          <a:custGeom>
            <a:avLst/>
            <a:gdLst>
              <a:gd name="T0" fmla="*/ 2159 w 2159"/>
              <a:gd name="T1" fmla="*/ 524 h 524"/>
              <a:gd name="T2" fmla="*/ 1280 w 2159"/>
              <a:gd name="T3" fmla="*/ 524 h 524"/>
              <a:gd name="T4" fmla="*/ 0 w 2159"/>
              <a:gd name="T5" fmla="*/ 0 h 524"/>
              <a:gd name="T6" fmla="*/ 268 w 2159"/>
              <a:gd name="T7" fmla="*/ 0 h 524"/>
              <a:gd name="T8" fmla="*/ 2159 w 2159"/>
              <a:gd name="T9" fmla="*/ 524 h 524"/>
            </a:gdLst>
            <a:ahLst/>
            <a:cxnLst>
              <a:cxn ang="0">
                <a:pos x="T0" y="T1"/>
              </a:cxn>
              <a:cxn ang="0">
                <a:pos x="T2" y="T3"/>
              </a:cxn>
              <a:cxn ang="0">
                <a:pos x="T4" y="T5"/>
              </a:cxn>
              <a:cxn ang="0">
                <a:pos x="T6" y="T7"/>
              </a:cxn>
              <a:cxn ang="0">
                <a:pos x="T8" y="T9"/>
              </a:cxn>
            </a:cxnLst>
            <a:rect l="0" t="0" r="r" b="b"/>
            <a:pathLst>
              <a:path w="2159" h="524">
                <a:moveTo>
                  <a:pt x="2159" y="524"/>
                </a:moveTo>
                <a:lnTo>
                  <a:pt x="1280" y="524"/>
                </a:lnTo>
                <a:lnTo>
                  <a:pt x="0" y="0"/>
                </a:lnTo>
                <a:lnTo>
                  <a:pt x="268" y="0"/>
                </a:lnTo>
                <a:lnTo>
                  <a:pt x="2159" y="524"/>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48" name="TextBox 47"/>
          <p:cNvSpPr txBox="1"/>
          <p:nvPr/>
        </p:nvSpPr>
        <p:spPr>
          <a:xfrm>
            <a:off x="159080" y="3507854"/>
            <a:ext cx="1460592" cy="523220"/>
          </a:xfrm>
          <a:prstGeom prst="rect">
            <a:avLst/>
          </a:prstGeom>
          <a:noFill/>
        </p:spPr>
        <p:txBody>
          <a:bodyPr wrap="square" rtlCol="0">
            <a:spAutoFit/>
          </a:bodyPr>
          <a:lstStyle/>
          <a:p>
            <a:pPr algn="ctr"/>
            <a:r>
              <a:rPr lang="hi-IN" b="1" dirty="0" smtClean="0">
                <a:solidFill>
                  <a:prstClr val="black">
                    <a:lumMod val="85000"/>
                    <a:lumOff val="15000"/>
                  </a:prstClr>
                </a:solidFill>
                <a:latin typeface="Roboto Condensed" charset="0"/>
                <a:ea typeface="Roboto Condensed" charset="0"/>
                <a:cs typeface="Intel Clear" panose="020B0604020203020204" pitchFamily="34" charset="0"/>
              </a:rPr>
              <a:t>पूर्णतया पृथक मशीन </a:t>
            </a:r>
            <a:endParaRPr lang="en-US" b="1" dirty="0">
              <a:solidFill>
                <a:prstClr val="black">
                  <a:lumMod val="85000"/>
                  <a:lumOff val="15000"/>
                </a:prstClr>
              </a:solidFill>
              <a:latin typeface="Roboto Condensed" charset="0"/>
              <a:ea typeface="Roboto Condensed" charset="0"/>
              <a:cs typeface="Intel Clear" panose="020B0604020203020204" pitchFamily="34" charset="0"/>
            </a:endParaRPr>
          </a:p>
        </p:txBody>
      </p:sp>
      <p:sp>
        <p:nvSpPr>
          <p:cNvPr id="50" name="TextBox 49"/>
          <p:cNvSpPr txBox="1"/>
          <p:nvPr/>
        </p:nvSpPr>
        <p:spPr>
          <a:xfrm>
            <a:off x="3260491" y="1676864"/>
            <a:ext cx="1042273" cy="300082"/>
          </a:xfrm>
          <a:prstGeom prst="rect">
            <a:avLst/>
          </a:prstGeom>
          <a:noFill/>
        </p:spPr>
        <p:txBody>
          <a:bodyPr wrap="none" rtlCol="0">
            <a:spAutoFit/>
          </a:bodyPr>
          <a:lstStyle/>
          <a:p>
            <a:r>
              <a:rPr lang="en-US" sz="1350" kern="0" dirty="0">
                <a:solidFill>
                  <a:srgbClr val="FFFFFF"/>
                </a:solidFill>
              </a:rPr>
              <a:t>Population</a:t>
            </a:r>
            <a:endParaRPr lang="en-US" sz="1350" dirty="0">
              <a:solidFill>
                <a:prstClr val="black"/>
              </a:solidFill>
            </a:endParaRPr>
          </a:p>
        </p:txBody>
      </p:sp>
      <p:sp>
        <p:nvSpPr>
          <p:cNvPr id="53" name="TextBox 52"/>
          <p:cNvSpPr txBox="1"/>
          <p:nvPr/>
        </p:nvSpPr>
        <p:spPr>
          <a:xfrm>
            <a:off x="1691681" y="2957919"/>
            <a:ext cx="1728191" cy="1169551"/>
          </a:xfrm>
          <a:prstGeom prst="rect">
            <a:avLst/>
          </a:prstGeom>
          <a:noFill/>
        </p:spPr>
        <p:txBody>
          <a:bodyPr wrap="square" rtlCol="0">
            <a:spAutoFit/>
          </a:bodyPr>
          <a:lstStyle/>
          <a:p>
            <a:pPr>
              <a:spcBef>
                <a:spcPts val="600"/>
              </a:spcBef>
              <a:defRPr/>
            </a:pPr>
            <a:r>
              <a:rPr lang="hi-IN" b="1" dirty="0">
                <a:latin typeface="Roboto Condensed" charset="0"/>
                <a:ea typeface="Roboto Condensed" charset="0"/>
              </a:rPr>
              <a:t>कोई </a:t>
            </a:r>
            <a:r>
              <a:rPr lang="hi-IN" b="1" dirty="0" smtClean="0">
                <a:latin typeface="Roboto Condensed" charset="0"/>
                <a:ea typeface="Roboto Condensed" charset="0"/>
              </a:rPr>
              <a:t>भी रेडियो आवृत्ति संचरण या अभिग्रहण संभव नहीं – कोई भी वायरलेस संचार संभव नहीं। </a:t>
            </a:r>
            <a:endParaRPr lang="en-US" b="1" dirty="0">
              <a:latin typeface="Roboto Condensed" charset="0"/>
              <a:ea typeface="Roboto Condensed" charset="0"/>
            </a:endParaRPr>
          </a:p>
        </p:txBody>
      </p:sp>
      <p:sp>
        <p:nvSpPr>
          <p:cNvPr id="55" name="TextBox 54"/>
          <p:cNvSpPr txBox="1"/>
          <p:nvPr/>
        </p:nvSpPr>
        <p:spPr>
          <a:xfrm>
            <a:off x="3491880" y="3294732"/>
            <a:ext cx="1403648" cy="1384995"/>
          </a:xfrm>
          <a:prstGeom prst="rect">
            <a:avLst/>
          </a:prstGeom>
          <a:noFill/>
        </p:spPr>
        <p:txBody>
          <a:bodyPr wrap="square" rtlCol="0">
            <a:spAutoFit/>
          </a:bodyPr>
          <a:lstStyle/>
          <a:p>
            <a:pPr>
              <a:spcBef>
                <a:spcPts val="600"/>
              </a:spcBef>
              <a:defRPr/>
            </a:pPr>
            <a:r>
              <a:rPr lang="hi-IN" b="1" dirty="0">
                <a:latin typeface="Roboto Condensed" charset="0"/>
                <a:ea typeface="Roboto Condensed" charset="0"/>
              </a:rPr>
              <a:t>एककालिक क्रमादेशन </a:t>
            </a:r>
            <a:r>
              <a:rPr lang="hi-IN" b="1" dirty="0" smtClean="0">
                <a:latin typeface="Roboto Condensed" charset="0"/>
                <a:ea typeface="Roboto Condensed" charset="0"/>
              </a:rPr>
              <a:t>– योग्य (ओटीपी) चिप: सॉफ्टवेयर आशोधित नहीं किया जा सकता </a:t>
            </a:r>
            <a:r>
              <a:rPr lang="hi-IN" b="1" dirty="0">
                <a:latin typeface="Roboto Condensed" charset="0"/>
                <a:ea typeface="Roboto Condensed" charset="0"/>
              </a:rPr>
              <a:t>। </a:t>
            </a:r>
            <a:r>
              <a:rPr lang="hi-IN" b="1" dirty="0" smtClean="0">
                <a:latin typeface="Roboto Condensed" charset="0"/>
                <a:ea typeface="Roboto Condensed" charset="0"/>
              </a:rPr>
              <a:t> </a:t>
            </a:r>
            <a:endParaRPr lang="en-US" b="1" dirty="0">
              <a:latin typeface="Roboto Condensed" charset="0"/>
              <a:ea typeface="Roboto Condensed" charset="0"/>
            </a:endParaRPr>
          </a:p>
        </p:txBody>
      </p:sp>
      <p:sp>
        <p:nvSpPr>
          <p:cNvPr id="86" name="AutoShape 53"/>
          <p:cNvSpPr>
            <a:spLocks noChangeAspect="1" noChangeArrowheads="1" noTextEdit="1"/>
          </p:cNvSpPr>
          <p:nvPr/>
        </p:nvSpPr>
        <p:spPr bwMode="auto">
          <a:xfrm>
            <a:off x="6060183" y="3793234"/>
            <a:ext cx="887015" cy="88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pic>
        <p:nvPicPr>
          <p:cNvPr id="4098" name="Picture 2" descr="Image result for EVM"/>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5816" y="1491630"/>
            <a:ext cx="2483768" cy="13291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 name="TextBox 103"/>
          <p:cNvSpPr txBox="1"/>
          <p:nvPr/>
        </p:nvSpPr>
        <p:spPr>
          <a:xfrm>
            <a:off x="5435427" y="3267960"/>
            <a:ext cx="1060189" cy="954107"/>
          </a:xfrm>
          <a:prstGeom prst="rect">
            <a:avLst/>
          </a:prstGeom>
          <a:noFill/>
        </p:spPr>
        <p:txBody>
          <a:bodyPr wrap="square" rtlCol="0">
            <a:spAutoFit/>
          </a:bodyPr>
          <a:lstStyle/>
          <a:p>
            <a:pPr algn="ctr">
              <a:spcBef>
                <a:spcPts val="600"/>
              </a:spcBef>
              <a:defRPr/>
            </a:pPr>
            <a:r>
              <a:rPr lang="hi-IN" b="1" dirty="0" smtClean="0">
                <a:latin typeface="Roboto Condensed" charset="0"/>
                <a:ea typeface="Roboto Condensed" charset="0"/>
              </a:rPr>
              <a:t>कुंजी दबाए जाने की डायनामिक कोडिंग </a:t>
            </a:r>
            <a:endParaRPr lang="en-US" b="1" dirty="0">
              <a:latin typeface="Roboto Condensed" charset="0"/>
              <a:ea typeface="Roboto Condensed"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2. सुरक्षित विकास एवं विनिर्माण</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r>
              <a:rPr lang="hi-IN" dirty="0" smtClean="0"/>
              <a:t/>
            </a:r>
            <a:br>
              <a:rPr lang="hi-IN" dirty="0" smtClean="0"/>
            </a:br>
            <a:r>
              <a:rPr lang="hi-IN" dirty="0"/>
              <a:t/>
            </a:r>
            <a:br>
              <a:rPr lang="hi-IN" dirty="0"/>
            </a:b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11</a:t>
            </a:fld>
            <a:endParaRPr lang="en"/>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61" y="1559099"/>
            <a:ext cx="8338383" cy="3469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77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4" y="2871148"/>
            <a:ext cx="4751417" cy="1159800"/>
          </a:xfrm>
          <a:prstGeom prst="rect">
            <a:avLst/>
          </a:prstGeom>
        </p:spPr>
        <p:txBody>
          <a:bodyPr lIns="91425" tIns="91425" rIns="91425" bIns="91425" anchor="b" anchorCtr="0">
            <a:noAutofit/>
          </a:bodyPr>
          <a:lstStyle/>
          <a:p>
            <a:pPr lvl="0" rtl="0">
              <a:spcBef>
                <a:spcPts val="0"/>
              </a:spcBef>
              <a:buNone/>
            </a:pPr>
            <a:r>
              <a:rPr lang="hi-IN" sz="2400" dirty="0"/>
              <a:t>प्रशासनिक </a:t>
            </a:r>
            <a:r>
              <a:rPr lang="hi-IN" sz="2400" dirty="0" smtClean="0"/>
              <a:t>रक्षोपाय </a:t>
            </a:r>
            <a:endParaRPr lang="en" sz="2400" dirty="0"/>
          </a:p>
        </p:txBody>
      </p:sp>
      <p:sp>
        <p:nvSpPr>
          <p:cNvPr id="223" name="Shape 223"/>
          <p:cNvSpPr txBox="1">
            <a:spLocks noGrp="1"/>
          </p:cNvSpPr>
          <p:nvPr>
            <p:ph type="subTitle" idx="1"/>
          </p:nvPr>
        </p:nvSpPr>
        <p:spPr>
          <a:xfrm>
            <a:off x="463525" y="3975448"/>
            <a:ext cx="4094400" cy="784800"/>
          </a:xfrm>
          <a:prstGeom prst="rect">
            <a:avLst/>
          </a:prstGeom>
        </p:spPr>
        <p:txBody>
          <a:bodyPr lIns="91425" tIns="91425" rIns="91425" bIns="91425" anchor="t" anchorCtr="0">
            <a:noAutofit/>
          </a:bodyPr>
          <a:lstStyle/>
          <a:p>
            <a:pPr lvl="0" rtl="0">
              <a:spcBef>
                <a:spcPts val="0"/>
              </a:spcBef>
              <a:buNone/>
            </a:pPr>
            <a:r>
              <a:rPr lang="hi-IN" sz="1800" dirty="0"/>
              <a:t>ईवीएम/वीवीपैट </a:t>
            </a:r>
            <a:r>
              <a:rPr lang="hi-IN" sz="1800" dirty="0" smtClean="0"/>
              <a:t> का सुरक्षित रखरखाव और प्रबंधन </a:t>
            </a:r>
            <a:endParaRPr lang="en" sz="1800"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12</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126498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z="1800" dirty="0" smtClean="0"/>
              <a:t>प्रशासनिक रक्षोपाय</a:t>
            </a:r>
            <a:endParaRPr lang="en-IN" sz="1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13</a:t>
            </a:fld>
            <a:endParaRPr lang="en"/>
          </a:p>
        </p:txBody>
      </p:sp>
      <p:sp>
        <p:nvSpPr>
          <p:cNvPr id="5" name="TextBox 4"/>
          <p:cNvSpPr txBox="1"/>
          <p:nvPr/>
        </p:nvSpPr>
        <p:spPr>
          <a:xfrm>
            <a:off x="216726" y="1419622"/>
            <a:ext cx="6120680" cy="2862322"/>
          </a:xfrm>
          <a:prstGeom prst="rect">
            <a:avLst/>
          </a:prstGeom>
          <a:noFill/>
        </p:spPr>
        <p:txBody>
          <a:bodyPr wrap="square" rtlCol="0">
            <a:spAutoFit/>
          </a:bodyPr>
          <a:lstStyle/>
          <a:p>
            <a:pPr marL="457200" indent="-457200">
              <a:buFont typeface="+mj-lt"/>
              <a:buAutoNum type="arabicPeriod"/>
            </a:pPr>
            <a:r>
              <a:rPr lang="hi-IN" sz="1800" dirty="0" smtClean="0">
                <a:solidFill>
                  <a:schemeClr val="accent1">
                    <a:lumMod val="50000"/>
                  </a:schemeClr>
                </a:solidFill>
                <a:latin typeface="Roboto Condensed" charset="0"/>
                <a:ea typeface="Roboto Condensed" charset="0"/>
              </a:rPr>
              <a:t>हितधारकों की सहभागिता </a:t>
            </a:r>
          </a:p>
          <a:p>
            <a:pPr marL="457200" indent="-457200">
              <a:buFont typeface="+mj-lt"/>
              <a:buAutoNum type="arabicPeriod"/>
            </a:pPr>
            <a:r>
              <a:rPr lang="hi-IN" sz="1800" dirty="0" smtClean="0">
                <a:solidFill>
                  <a:schemeClr val="accent1">
                    <a:lumMod val="50000"/>
                  </a:schemeClr>
                </a:solidFill>
                <a:latin typeface="Roboto Condensed" charset="0"/>
                <a:ea typeface="Roboto Condensed" charset="0"/>
              </a:rPr>
              <a:t>आबंटन और सुरक्षित मूवमेंट  </a:t>
            </a:r>
          </a:p>
          <a:p>
            <a:pPr marL="457200" indent="-457200">
              <a:buFont typeface="+mj-lt"/>
              <a:buAutoNum type="arabicPeriod"/>
            </a:pPr>
            <a:r>
              <a:rPr lang="hi-IN" sz="1800" dirty="0">
                <a:solidFill>
                  <a:schemeClr val="accent1">
                    <a:lumMod val="50000"/>
                  </a:schemeClr>
                </a:solidFill>
                <a:latin typeface="Roboto Condensed" charset="0"/>
                <a:ea typeface="Roboto Condensed" charset="0"/>
              </a:rPr>
              <a:t>प्रथम </a:t>
            </a:r>
            <a:r>
              <a:rPr lang="hi-IN" sz="1800" dirty="0" smtClean="0">
                <a:solidFill>
                  <a:schemeClr val="accent1">
                    <a:lumMod val="50000"/>
                  </a:schemeClr>
                </a:solidFill>
                <a:latin typeface="Roboto Condensed" charset="0"/>
                <a:ea typeface="Roboto Condensed" charset="0"/>
              </a:rPr>
              <a:t>स्तरीय जांच </a:t>
            </a:r>
          </a:p>
          <a:p>
            <a:pPr marL="457200" indent="-457200">
              <a:buFont typeface="+mj-lt"/>
              <a:buAutoNum type="arabicPeriod"/>
            </a:pPr>
            <a:r>
              <a:rPr lang="hi-IN" sz="1800" dirty="0">
                <a:solidFill>
                  <a:schemeClr val="accent1">
                    <a:lumMod val="50000"/>
                  </a:schemeClr>
                </a:solidFill>
                <a:latin typeface="Roboto Condensed" charset="0"/>
                <a:ea typeface="Roboto Condensed" charset="0"/>
              </a:rPr>
              <a:t>यादृच्छिकीकरण </a:t>
            </a:r>
            <a:r>
              <a:rPr lang="en-IN" sz="1800" dirty="0">
                <a:solidFill>
                  <a:schemeClr val="accent1">
                    <a:lumMod val="50000"/>
                  </a:schemeClr>
                </a:solidFill>
                <a:latin typeface="Roboto Condensed" charset="0"/>
                <a:ea typeface="Roboto Condensed" charset="0"/>
              </a:rPr>
              <a:t>(Randomization) </a:t>
            </a:r>
            <a:r>
              <a:rPr lang="hi-IN" sz="1800" dirty="0">
                <a:solidFill>
                  <a:schemeClr val="accent1">
                    <a:lumMod val="50000"/>
                  </a:schemeClr>
                </a:solidFill>
                <a:latin typeface="Roboto Condensed" charset="0"/>
                <a:ea typeface="Roboto Condensed" charset="0"/>
              </a:rPr>
              <a:t> </a:t>
            </a:r>
          </a:p>
          <a:p>
            <a:pPr marL="457200" indent="-457200">
              <a:buFont typeface="+mj-lt"/>
              <a:buAutoNum type="arabicPeriod"/>
            </a:pPr>
            <a:r>
              <a:rPr lang="hi-IN" sz="1800" dirty="0" smtClean="0">
                <a:solidFill>
                  <a:schemeClr val="accent1">
                    <a:lumMod val="50000"/>
                  </a:schemeClr>
                </a:solidFill>
                <a:latin typeface="Roboto Condensed" charset="0"/>
                <a:ea typeface="Roboto Condensed" charset="0"/>
              </a:rPr>
              <a:t>अभ्यर्थी सेटिंग</a:t>
            </a:r>
          </a:p>
          <a:p>
            <a:pPr marL="457200" indent="-457200">
              <a:buFont typeface="+mj-lt"/>
              <a:buAutoNum type="arabicPeriod"/>
            </a:pPr>
            <a:r>
              <a:rPr lang="hi-IN" sz="1800" dirty="0" smtClean="0">
                <a:solidFill>
                  <a:schemeClr val="accent1">
                    <a:lumMod val="50000"/>
                  </a:schemeClr>
                </a:solidFill>
                <a:latin typeface="Roboto Condensed" charset="0"/>
                <a:ea typeface="Roboto Condensed" charset="0"/>
              </a:rPr>
              <a:t>छद्म मतदान (</a:t>
            </a:r>
            <a:r>
              <a:rPr lang="en-IN" sz="1800" dirty="0" smtClean="0">
                <a:solidFill>
                  <a:schemeClr val="accent1">
                    <a:lumMod val="50000"/>
                  </a:schemeClr>
                </a:solidFill>
                <a:latin typeface="Roboto Condensed" charset="0"/>
                <a:ea typeface="Roboto Condensed" charset="0"/>
              </a:rPr>
              <a:t>Mock Poll) </a:t>
            </a:r>
            <a:r>
              <a:rPr lang="hi-IN" sz="1800" dirty="0" smtClean="0">
                <a:solidFill>
                  <a:schemeClr val="accent1">
                    <a:lumMod val="50000"/>
                  </a:schemeClr>
                </a:solidFill>
                <a:latin typeface="Roboto Condensed" charset="0"/>
                <a:ea typeface="Roboto Condensed" charset="0"/>
              </a:rPr>
              <a:t> </a:t>
            </a:r>
          </a:p>
          <a:p>
            <a:pPr marL="457200" indent="-457200">
              <a:buFont typeface="+mj-lt"/>
              <a:buAutoNum type="arabicPeriod"/>
            </a:pPr>
            <a:r>
              <a:rPr lang="hi-IN" sz="1800" dirty="0">
                <a:solidFill>
                  <a:schemeClr val="accent1">
                    <a:lumMod val="50000"/>
                  </a:schemeClr>
                </a:solidFill>
                <a:latin typeface="Roboto Condensed" charset="0"/>
                <a:ea typeface="Roboto Condensed" charset="0"/>
              </a:rPr>
              <a:t>मतदान </a:t>
            </a:r>
            <a:r>
              <a:rPr lang="hi-IN" sz="1800" dirty="0" smtClean="0">
                <a:solidFill>
                  <a:schemeClr val="accent1">
                    <a:lumMod val="50000"/>
                  </a:schemeClr>
                </a:solidFill>
                <a:latin typeface="Roboto Condensed" charset="0"/>
                <a:ea typeface="Roboto Condensed" charset="0"/>
              </a:rPr>
              <a:t>दिवस को जांच </a:t>
            </a:r>
          </a:p>
          <a:p>
            <a:pPr marL="457200" indent="-457200">
              <a:buFont typeface="+mj-lt"/>
              <a:buAutoNum type="arabicPeriod"/>
            </a:pPr>
            <a:r>
              <a:rPr lang="hi-IN" sz="1800" dirty="0">
                <a:solidFill>
                  <a:schemeClr val="accent1">
                    <a:lumMod val="50000"/>
                  </a:schemeClr>
                </a:solidFill>
                <a:latin typeface="Roboto Condensed" charset="0"/>
                <a:ea typeface="Roboto Condensed" charset="0"/>
              </a:rPr>
              <a:t>मतदान समापन </a:t>
            </a:r>
            <a:r>
              <a:rPr lang="hi-IN" sz="1800" dirty="0" smtClean="0">
                <a:solidFill>
                  <a:schemeClr val="accent1">
                    <a:lumMod val="50000"/>
                  </a:schemeClr>
                </a:solidFill>
                <a:latin typeface="Roboto Condensed" charset="0"/>
                <a:ea typeface="Roboto Condensed" charset="0"/>
              </a:rPr>
              <a:t>और पारवहन</a:t>
            </a:r>
          </a:p>
          <a:p>
            <a:pPr marL="457200" indent="-457200">
              <a:buFont typeface="+mj-lt"/>
              <a:buAutoNum type="arabicPeriod"/>
            </a:pPr>
            <a:r>
              <a:rPr lang="hi-IN" sz="1800" dirty="0">
                <a:solidFill>
                  <a:schemeClr val="accent1">
                    <a:lumMod val="50000"/>
                  </a:schemeClr>
                </a:solidFill>
                <a:latin typeface="Roboto Condensed" charset="0"/>
                <a:ea typeface="Roboto Condensed" charset="0"/>
              </a:rPr>
              <a:t>भंडारण </a:t>
            </a:r>
            <a:r>
              <a:rPr lang="hi-IN" sz="1800" dirty="0" smtClean="0">
                <a:solidFill>
                  <a:schemeClr val="accent1">
                    <a:lumMod val="50000"/>
                  </a:schemeClr>
                </a:solidFill>
                <a:latin typeface="Roboto Condensed" charset="0"/>
                <a:ea typeface="Roboto Condensed" charset="0"/>
              </a:rPr>
              <a:t>और सुरक्षा </a:t>
            </a:r>
          </a:p>
          <a:p>
            <a:pPr marL="457200" indent="-457200">
              <a:buFont typeface="+mj-lt"/>
              <a:buAutoNum type="arabicPeriod"/>
            </a:pPr>
            <a:r>
              <a:rPr lang="hi-IN" sz="1800" dirty="0">
                <a:solidFill>
                  <a:schemeClr val="accent1">
                    <a:lumMod val="50000"/>
                  </a:schemeClr>
                </a:solidFill>
                <a:latin typeface="Roboto Condensed" charset="0"/>
                <a:ea typeface="Roboto Condensed" charset="0"/>
              </a:rPr>
              <a:t>मतदान </a:t>
            </a:r>
            <a:r>
              <a:rPr lang="hi-IN" sz="1800" dirty="0" smtClean="0">
                <a:solidFill>
                  <a:schemeClr val="accent1">
                    <a:lumMod val="50000"/>
                  </a:schemeClr>
                </a:solidFill>
                <a:latin typeface="Roboto Condensed" charset="0"/>
                <a:ea typeface="Roboto Condensed" charset="0"/>
              </a:rPr>
              <a:t>दिवस प्रोटोकॉल </a:t>
            </a:r>
            <a:endParaRPr lang="en-IN" sz="1800" dirty="0">
              <a:solidFill>
                <a:schemeClr val="accent1">
                  <a:lumMod val="50000"/>
                </a:schemeClr>
              </a:solidFill>
              <a:latin typeface="Roboto Condensed" charset="0"/>
              <a:ea typeface="Roboto Condensed" charset="0"/>
            </a:endParaRPr>
          </a:p>
        </p:txBody>
      </p:sp>
    </p:spTree>
    <p:extLst>
      <p:ext uri="{BB962C8B-B14F-4D97-AF65-F5344CB8AC3E}">
        <p14:creationId xmlns:p14="http://schemas.microsoft.com/office/powerpoint/2010/main" val="21670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 </a:t>
            </a:r>
            <a:r>
              <a:rPr lang="hi-IN" dirty="0" smtClean="0"/>
              <a:t>हितधारकों की सहभागिता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14</a:t>
            </a:fld>
            <a:endParaRPr lang="en"/>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567" t="16406" r="17569" b="21094"/>
          <a:stretch/>
        </p:blipFill>
        <p:spPr bwMode="auto">
          <a:xfrm>
            <a:off x="6012160" y="1331590"/>
            <a:ext cx="3024336" cy="1456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346" t="17189" r="11640" b="22134"/>
          <a:stretch/>
        </p:blipFill>
        <p:spPr bwMode="auto">
          <a:xfrm>
            <a:off x="6012160" y="2456209"/>
            <a:ext cx="3040108" cy="1339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7504" y="1359808"/>
            <a:ext cx="5328592" cy="584775"/>
          </a:xfrm>
          <a:prstGeom prst="rect">
            <a:avLst/>
          </a:prstGeom>
        </p:spPr>
        <p:txBody>
          <a:bodyPr wrap="square">
            <a:spAutoFit/>
          </a:bodyPr>
          <a:lstStyle/>
          <a:p>
            <a:pPr algn="just"/>
            <a:r>
              <a:rPr lang="hi-IN" sz="1600" b="1" dirty="0">
                <a:solidFill>
                  <a:srgbClr val="FF9800"/>
                </a:solidFill>
                <a:latin typeface="Mangal" pitchFamily="18" charset="0"/>
                <a:ea typeface="Roboto Condensed Light"/>
                <a:cs typeface="Mangal" pitchFamily="18" charset="0"/>
                <a:sym typeface="Roboto Condensed Light"/>
              </a:rPr>
              <a:t>सभी </a:t>
            </a:r>
            <a:r>
              <a:rPr lang="hi-IN" sz="1600" b="1" dirty="0" smtClean="0">
                <a:solidFill>
                  <a:srgbClr val="FF9800"/>
                </a:solidFill>
                <a:latin typeface="Mangal" pitchFamily="18" charset="0"/>
                <a:ea typeface="Roboto Condensed Light"/>
                <a:cs typeface="Mangal" pitchFamily="18" charset="0"/>
                <a:sym typeface="Roboto Condensed Light"/>
              </a:rPr>
              <a:t>प्रक्रियाओं </a:t>
            </a:r>
            <a:r>
              <a:rPr lang="hi-IN" sz="1600" dirty="0" smtClean="0">
                <a:solidFill>
                  <a:srgbClr val="FF9800"/>
                </a:solidFill>
                <a:latin typeface="Mangal" pitchFamily="18" charset="0"/>
                <a:ea typeface="Roboto Condensed Light"/>
                <a:cs typeface="Mangal" pitchFamily="18" charset="0"/>
                <a:sym typeface="Roboto Condensed Light"/>
              </a:rPr>
              <a:t>में राजनैतिक दलों/अभ्‍यर्थियों की सक्रिय सहभागिता एवं मौजूदगी </a:t>
            </a:r>
            <a:endParaRPr lang="en-US" sz="1600" b="1" u="sng" dirty="0">
              <a:solidFill>
                <a:srgbClr val="FF9800"/>
              </a:solidFill>
              <a:latin typeface="Mangal" pitchFamily="18" charset="0"/>
              <a:ea typeface="Roboto Condensed Light"/>
              <a:cs typeface="Mangal" pitchFamily="18" charset="0"/>
              <a:sym typeface="Roboto Condensed Light"/>
            </a:endParaRPr>
          </a:p>
        </p:txBody>
      </p:sp>
      <p:sp>
        <p:nvSpPr>
          <p:cNvPr id="7" name="Rectangle 6"/>
          <p:cNvSpPr/>
          <p:nvPr/>
        </p:nvSpPr>
        <p:spPr>
          <a:xfrm>
            <a:off x="6660232" y="3795886"/>
            <a:ext cx="1872208" cy="523220"/>
          </a:xfrm>
          <a:prstGeom prst="rect">
            <a:avLst/>
          </a:prstGeom>
        </p:spPr>
        <p:txBody>
          <a:bodyPr wrap="square">
            <a:spAutoFit/>
          </a:bodyPr>
          <a:lstStyle/>
          <a:p>
            <a:pPr algn="just"/>
            <a:r>
              <a:rPr lang="hi-IN" i="1" dirty="0">
                <a:solidFill>
                  <a:schemeClr val="accent1">
                    <a:lumMod val="50000"/>
                  </a:schemeClr>
                </a:solidFill>
                <a:latin typeface="Roboto Condensed Light"/>
                <a:ea typeface="Roboto Condensed Light"/>
                <a:cs typeface="Roboto Condensed Light"/>
                <a:sym typeface="Roboto Condensed Light"/>
              </a:rPr>
              <a:t>एफएलसी </a:t>
            </a:r>
            <a:r>
              <a:rPr lang="hi-IN" i="1" dirty="0" smtClean="0">
                <a:solidFill>
                  <a:schemeClr val="accent1">
                    <a:lumMod val="50000"/>
                  </a:schemeClr>
                </a:solidFill>
                <a:latin typeface="Roboto Condensed Light"/>
                <a:ea typeface="Roboto Condensed Light"/>
                <a:cs typeface="Roboto Condensed Light"/>
                <a:sym typeface="Roboto Condensed Light"/>
              </a:rPr>
              <a:t>के दौरान सहभागिता </a:t>
            </a:r>
            <a:endParaRPr lang="en-US" b="1" i="1" u="sng" dirty="0">
              <a:solidFill>
                <a:schemeClr val="accent1">
                  <a:lumMod val="50000"/>
                </a:schemeClr>
              </a:solidFill>
              <a:latin typeface="Roboto Condensed Light"/>
              <a:ea typeface="Roboto Condensed Light"/>
              <a:cs typeface="Roboto Condensed Light"/>
              <a:sym typeface="Roboto Condensed Light"/>
            </a:endParaRPr>
          </a:p>
        </p:txBody>
      </p:sp>
      <p:cxnSp>
        <p:nvCxnSpPr>
          <p:cNvPr id="36" name="Straight Connector 35"/>
          <p:cNvCxnSpPr/>
          <p:nvPr/>
        </p:nvCxnSpPr>
        <p:spPr>
          <a:xfrm>
            <a:off x="0" y="2931790"/>
            <a:ext cx="2555776"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275856" y="2787774"/>
            <a:ext cx="2302286"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707904" y="3507854"/>
            <a:ext cx="2302286"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131840" y="4371950"/>
            <a:ext cx="2664296"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4542" y="4155926"/>
            <a:ext cx="2302286"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5" name="Diagram 34"/>
          <p:cNvGraphicFramePr/>
          <p:nvPr>
            <p:extLst>
              <p:ext uri="{D42A27DB-BD31-4B8C-83A1-F6EECF244321}">
                <p14:modId xmlns:p14="http://schemas.microsoft.com/office/powerpoint/2010/main" val="1289356921"/>
              </p:ext>
            </p:extLst>
          </p:nvPr>
        </p:nvGraphicFramePr>
        <p:xfrm>
          <a:off x="1331640" y="2139702"/>
          <a:ext cx="3240360" cy="22322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 name="Shape 479"/>
          <p:cNvGrpSpPr/>
          <p:nvPr/>
        </p:nvGrpSpPr>
        <p:grpSpPr>
          <a:xfrm>
            <a:off x="2555776" y="3075806"/>
            <a:ext cx="134566" cy="336003"/>
            <a:chOff x="3386850" y="2264625"/>
            <a:chExt cx="203950" cy="509250"/>
          </a:xfrm>
        </p:grpSpPr>
        <p:sp>
          <p:nvSpPr>
            <p:cNvPr id="43" name="Shape 480"/>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4" name="Shape 481"/>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6" name="Shape 485"/>
          <p:cNvGrpSpPr/>
          <p:nvPr/>
        </p:nvGrpSpPr>
        <p:grpSpPr>
          <a:xfrm>
            <a:off x="2771800" y="2887036"/>
            <a:ext cx="114442" cy="332786"/>
            <a:chOff x="4076175" y="2267050"/>
            <a:chExt cx="173450" cy="504375"/>
          </a:xfrm>
        </p:grpSpPr>
        <p:sp>
          <p:nvSpPr>
            <p:cNvPr id="46" name="Shape 486"/>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7" name="Shape 487"/>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8" name="Shape 485"/>
          <p:cNvGrpSpPr/>
          <p:nvPr/>
        </p:nvGrpSpPr>
        <p:grpSpPr>
          <a:xfrm>
            <a:off x="2945390" y="3031052"/>
            <a:ext cx="114442" cy="332786"/>
            <a:chOff x="4076175" y="2267050"/>
            <a:chExt cx="173450" cy="504375"/>
          </a:xfrm>
        </p:grpSpPr>
        <p:sp>
          <p:nvSpPr>
            <p:cNvPr id="49" name="Shape 486"/>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0" name="Shape 487"/>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9" name="Shape 479"/>
          <p:cNvGrpSpPr/>
          <p:nvPr/>
        </p:nvGrpSpPr>
        <p:grpSpPr>
          <a:xfrm>
            <a:off x="2771800" y="3228206"/>
            <a:ext cx="134566" cy="336003"/>
            <a:chOff x="3386850" y="2264625"/>
            <a:chExt cx="203950" cy="509250"/>
          </a:xfrm>
        </p:grpSpPr>
        <p:sp>
          <p:nvSpPr>
            <p:cNvPr id="55" name="Shape 480"/>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6" name="Shape 481"/>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0" name="Shape 479"/>
          <p:cNvGrpSpPr/>
          <p:nvPr/>
        </p:nvGrpSpPr>
        <p:grpSpPr>
          <a:xfrm>
            <a:off x="2411760" y="3027835"/>
            <a:ext cx="134566" cy="336003"/>
            <a:chOff x="3386850" y="2264625"/>
            <a:chExt cx="203950" cy="509250"/>
          </a:xfrm>
        </p:grpSpPr>
        <p:sp>
          <p:nvSpPr>
            <p:cNvPr id="58" name="Shape 480"/>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9" name="Shape 481"/>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60" name="TextBox 59"/>
          <p:cNvSpPr txBox="1"/>
          <p:nvPr/>
        </p:nvSpPr>
        <p:spPr>
          <a:xfrm>
            <a:off x="-36512" y="2139702"/>
            <a:ext cx="2088232" cy="738664"/>
          </a:xfrm>
          <a:prstGeom prst="rect">
            <a:avLst/>
          </a:prstGeom>
          <a:noFill/>
        </p:spPr>
        <p:txBody>
          <a:bodyPr wrap="square" rtlCol="0">
            <a:spAutoFit/>
          </a:bodyPr>
          <a:lstStyle/>
          <a:p>
            <a:pPr>
              <a:spcBef>
                <a:spcPts val="600"/>
              </a:spcBef>
              <a:defRPr/>
            </a:pPr>
            <a:r>
              <a:rPr lang="hi-IN" dirty="0">
                <a:solidFill>
                  <a:prstClr val="black"/>
                </a:solidFill>
                <a:latin typeface="Roboto Condensed" charset="0"/>
                <a:cs typeface="Aharoni" pitchFamily="2" charset="-79"/>
              </a:rPr>
              <a:t>ईवीएम </a:t>
            </a:r>
            <a:r>
              <a:rPr lang="hi-IN" dirty="0" smtClean="0">
                <a:solidFill>
                  <a:prstClr val="black"/>
                </a:solidFill>
                <a:latin typeface="Roboto Condensed" charset="0"/>
                <a:cs typeface="Aharoni" pitchFamily="2" charset="-79"/>
              </a:rPr>
              <a:t>वेयरहाउस और स्ट्रांग रूम को खोलना और सील करना। </a:t>
            </a:r>
            <a:endParaRPr lang="en-US" dirty="0">
              <a:cs typeface="Aharoni" pitchFamily="2" charset="-79"/>
            </a:endParaRPr>
          </a:p>
        </p:txBody>
      </p:sp>
      <p:sp>
        <p:nvSpPr>
          <p:cNvPr id="62" name="TextBox 61"/>
          <p:cNvSpPr txBox="1"/>
          <p:nvPr/>
        </p:nvSpPr>
        <p:spPr>
          <a:xfrm>
            <a:off x="3712859" y="2211710"/>
            <a:ext cx="2371309" cy="523220"/>
          </a:xfrm>
          <a:prstGeom prst="rect">
            <a:avLst/>
          </a:prstGeom>
          <a:noFill/>
        </p:spPr>
        <p:txBody>
          <a:bodyPr wrap="square" rtlCol="0">
            <a:spAutoFit/>
          </a:bodyPr>
          <a:lstStyle/>
          <a:p>
            <a:pPr>
              <a:spcBef>
                <a:spcPts val="600"/>
              </a:spcBef>
              <a:defRPr/>
            </a:pPr>
            <a:r>
              <a:rPr lang="hi-IN" dirty="0" smtClean="0">
                <a:cs typeface="Aharoni" pitchFamily="2" charset="-79"/>
              </a:rPr>
              <a:t>प्रथम स्तरीय जांच (एफएलसी) और अभ्यर्थी सेटिंग  </a:t>
            </a:r>
            <a:endParaRPr lang="en-US" dirty="0">
              <a:cs typeface="Aharoni" pitchFamily="2" charset="-79"/>
            </a:endParaRPr>
          </a:p>
        </p:txBody>
      </p:sp>
      <p:sp>
        <p:nvSpPr>
          <p:cNvPr id="63" name="TextBox 62"/>
          <p:cNvSpPr txBox="1"/>
          <p:nvPr/>
        </p:nvSpPr>
        <p:spPr>
          <a:xfrm>
            <a:off x="3856875" y="2923079"/>
            <a:ext cx="2215323" cy="600164"/>
          </a:xfrm>
          <a:prstGeom prst="rect">
            <a:avLst/>
          </a:prstGeom>
          <a:noFill/>
        </p:spPr>
        <p:txBody>
          <a:bodyPr wrap="square" rtlCol="0">
            <a:spAutoFit/>
          </a:bodyPr>
          <a:lstStyle/>
          <a:p>
            <a:pPr>
              <a:spcBef>
                <a:spcPts val="600"/>
              </a:spcBef>
              <a:defRPr/>
            </a:pPr>
            <a:r>
              <a:rPr lang="hi-IN" sz="1100" dirty="0">
                <a:solidFill>
                  <a:prstClr val="black"/>
                </a:solidFill>
                <a:latin typeface="Roboto Condensed" charset="0"/>
                <a:ea typeface="Roboto Condensed" charset="0"/>
              </a:rPr>
              <a:t>प्रथम </a:t>
            </a:r>
            <a:r>
              <a:rPr lang="hi-IN" sz="1100" dirty="0" smtClean="0">
                <a:solidFill>
                  <a:prstClr val="black"/>
                </a:solidFill>
                <a:latin typeface="Roboto Condensed" charset="0"/>
                <a:ea typeface="Roboto Condensed" charset="0"/>
              </a:rPr>
              <a:t>और द्वितीय यादृच्छिीकीकरण</a:t>
            </a:r>
            <a:r>
              <a:rPr lang="en-IN" sz="1100" dirty="0" smtClean="0">
                <a:solidFill>
                  <a:prstClr val="black"/>
                </a:solidFill>
                <a:latin typeface="Roboto Condensed" charset="0"/>
                <a:ea typeface="Roboto Condensed" charset="0"/>
              </a:rPr>
              <a:t> </a:t>
            </a:r>
            <a:r>
              <a:rPr lang="en-IN" sz="1100" dirty="0" smtClean="0">
                <a:solidFill>
                  <a:schemeClr val="accent1">
                    <a:lumMod val="50000"/>
                  </a:schemeClr>
                </a:solidFill>
                <a:latin typeface="Roboto Condensed" charset="0"/>
                <a:ea typeface="Roboto Condensed" charset="0"/>
              </a:rPr>
              <a:t>(Randomization)</a:t>
            </a:r>
            <a:r>
              <a:rPr lang="hi-IN" sz="1100" dirty="0" smtClean="0">
                <a:solidFill>
                  <a:prstClr val="black"/>
                </a:solidFill>
                <a:latin typeface="Roboto Condensed" charset="0"/>
                <a:ea typeface="Roboto Condensed" charset="0"/>
              </a:rPr>
              <a:t> के पश्चात  ईवीएम की सूची </a:t>
            </a:r>
            <a:r>
              <a:rPr lang="hi-IN" sz="1100" dirty="0">
                <a:solidFill>
                  <a:prstClr val="black"/>
                </a:solidFill>
                <a:latin typeface="Roboto Condensed" charset="0"/>
                <a:ea typeface="Roboto Condensed" charset="0"/>
              </a:rPr>
              <a:t>साझा </a:t>
            </a:r>
            <a:r>
              <a:rPr lang="hi-IN" sz="1100" dirty="0" smtClean="0">
                <a:solidFill>
                  <a:prstClr val="black"/>
                </a:solidFill>
                <a:latin typeface="Roboto Condensed" charset="0"/>
                <a:ea typeface="Roboto Condensed" charset="0"/>
              </a:rPr>
              <a:t>की जाती है </a:t>
            </a:r>
            <a:endParaRPr lang="en-IN" sz="1100" dirty="0">
              <a:solidFill>
                <a:prstClr val="black"/>
              </a:solidFill>
              <a:latin typeface="Roboto Condensed" charset="0"/>
              <a:ea typeface="Roboto Condensed" charset="0"/>
            </a:endParaRPr>
          </a:p>
        </p:txBody>
      </p:sp>
      <p:sp>
        <p:nvSpPr>
          <p:cNvPr id="64" name="TextBox 63"/>
          <p:cNvSpPr txBox="1"/>
          <p:nvPr/>
        </p:nvSpPr>
        <p:spPr>
          <a:xfrm>
            <a:off x="3440599" y="3579862"/>
            <a:ext cx="2555789" cy="646331"/>
          </a:xfrm>
          <a:prstGeom prst="rect">
            <a:avLst/>
          </a:prstGeom>
          <a:noFill/>
        </p:spPr>
        <p:txBody>
          <a:bodyPr wrap="square" rtlCol="0">
            <a:spAutoFit/>
          </a:bodyPr>
          <a:lstStyle/>
          <a:p>
            <a:pPr>
              <a:spcBef>
                <a:spcPts val="600"/>
              </a:spcBef>
              <a:defRPr/>
            </a:pPr>
            <a:r>
              <a:rPr lang="hi-IN" sz="1200" dirty="0">
                <a:solidFill>
                  <a:prstClr val="black"/>
                </a:solidFill>
                <a:latin typeface="Roboto Condensed" charset="0"/>
                <a:ea typeface="Roboto Condensed" charset="0"/>
                <a:cs typeface="+mj-cs"/>
              </a:rPr>
              <a:t>सभी </a:t>
            </a:r>
            <a:r>
              <a:rPr lang="hi-IN" sz="1200" dirty="0" smtClean="0">
                <a:solidFill>
                  <a:prstClr val="black"/>
                </a:solidFill>
                <a:latin typeface="Roboto Condensed" charset="0"/>
                <a:ea typeface="Roboto Condensed" charset="0"/>
                <a:cs typeface="+mj-cs"/>
              </a:rPr>
              <a:t>महत्वपूर्ण प्रक्रियाओं के पश्‍चात ईवीएम की पेपर सील पर हस्ताक्षर करना </a:t>
            </a:r>
            <a:endParaRPr lang="en-IN" sz="1200" dirty="0">
              <a:solidFill>
                <a:prstClr val="black"/>
              </a:solidFill>
              <a:latin typeface="Roboto Condensed" charset="0"/>
              <a:ea typeface="Roboto Condensed" charset="0"/>
              <a:cs typeface="+mj-cs"/>
            </a:endParaRPr>
          </a:p>
        </p:txBody>
      </p:sp>
      <p:sp>
        <p:nvSpPr>
          <p:cNvPr id="67" name="TextBox 66"/>
          <p:cNvSpPr txBox="1"/>
          <p:nvPr/>
        </p:nvSpPr>
        <p:spPr>
          <a:xfrm>
            <a:off x="35496" y="3147814"/>
            <a:ext cx="2139513" cy="984885"/>
          </a:xfrm>
          <a:prstGeom prst="rect">
            <a:avLst/>
          </a:prstGeom>
          <a:noFill/>
        </p:spPr>
        <p:txBody>
          <a:bodyPr wrap="square" rtlCol="0">
            <a:spAutoFit/>
          </a:bodyPr>
          <a:lstStyle/>
          <a:p>
            <a:pPr>
              <a:spcBef>
                <a:spcPts val="600"/>
              </a:spcBef>
              <a:defRPr/>
            </a:pPr>
            <a:r>
              <a:rPr lang="hi-IN" dirty="0" smtClean="0">
                <a:solidFill>
                  <a:prstClr val="black"/>
                </a:solidFill>
                <a:latin typeface="Roboto Condensed" charset="0"/>
                <a:ea typeface="Roboto Condensed" charset="0"/>
              </a:rPr>
              <a:t>छद्म मतदान (</a:t>
            </a:r>
            <a:r>
              <a:rPr lang="en-IN" dirty="0" smtClean="0">
                <a:solidFill>
                  <a:prstClr val="black"/>
                </a:solidFill>
                <a:latin typeface="Roboto Condensed" charset="0"/>
                <a:ea typeface="Roboto Condensed" charset="0"/>
              </a:rPr>
              <a:t>Mock Poll) </a:t>
            </a:r>
            <a:r>
              <a:rPr lang="hi-IN" dirty="0" smtClean="0">
                <a:solidFill>
                  <a:prstClr val="black"/>
                </a:solidFill>
                <a:latin typeface="Roboto Condensed" charset="0"/>
                <a:ea typeface="Roboto Condensed" charset="0"/>
              </a:rPr>
              <a:t>संचालित करना और छद्म मतदान (</a:t>
            </a:r>
            <a:r>
              <a:rPr lang="en-IN" dirty="0" smtClean="0">
                <a:solidFill>
                  <a:prstClr val="black"/>
                </a:solidFill>
                <a:latin typeface="Roboto Condensed" charset="0"/>
                <a:ea typeface="Roboto Condensed" charset="0"/>
              </a:rPr>
              <a:t>Mock Poll) </a:t>
            </a:r>
            <a:r>
              <a:rPr lang="hi-IN" dirty="0" smtClean="0">
                <a:solidFill>
                  <a:prstClr val="black"/>
                </a:solidFill>
                <a:latin typeface="Roboto Condensed" charset="0"/>
                <a:ea typeface="Roboto Condensed" charset="0"/>
              </a:rPr>
              <a:t>के परिणाम प्राप्त करना</a:t>
            </a:r>
            <a:r>
              <a:rPr lang="hi-IN" sz="1600" dirty="0" smtClean="0">
                <a:solidFill>
                  <a:prstClr val="black"/>
                </a:solidFill>
                <a:latin typeface="Roboto Condensed" charset="0"/>
                <a:ea typeface="Roboto Condensed" charset="0"/>
              </a:rPr>
              <a:t>। </a:t>
            </a:r>
            <a:endParaRPr lang="en-IN" sz="1600" dirty="0">
              <a:solidFill>
                <a:prstClr val="black"/>
              </a:solidFill>
              <a:latin typeface="Roboto Condensed" charset="0"/>
              <a:ea typeface="Roboto Condensed" charset="0"/>
            </a:endParaRPr>
          </a:p>
        </p:txBody>
      </p:sp>
    </p:spTree>
    <p:extLst>
      <p:ext uri="{BB962C8B-B14F-4D97-AF65-F5344CB8AC3E}">
        <p14:creationId xmlns:p14="http://schemas.microsoft.com/office/powerpoint/2010/main" val="9285674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IN" dirty="0" smtClean="0"/>
              <a:t>2. </a:t>
            </a:r>
            <a:r>
              <a:rPr lang="hi-IN" dirty="0" smtClean="0"/>
              <a:t>आबंटन और </a:t>
            </a:r>
            <a:r>
              <a:rPr lang="hi-IN" dirty="0"/>
              <a:t>मूवमेंट </a:t>
            </a:r>
            <a:r>
              <a:rPr lang="hi-IN" dirty="0" smtClean="0"/>
              <a:t> </a:t>
            </a:r>
            <a:endParaRPr lang="en-IN" dirty="0"/>
          </a:p>
        </p:txBody>
      </p:sp>
      <p:sp>
        <p:nvSpPr>
          <p:cNvPr id="3" name="Slide Number Placeholder 2"/>
          <p:cNvSpPr>
            <a:spLocks noGrp="1"/>
          </p:cNvSpPr>
          <p:nvPr>
            <p:ph type="sldNum" idx="12"/>
          </p:nvPr>
        </p:nvSpPr>
        <p:spPr/>
        <p:txBody>
          <a:bodyPr/>
          <a:lstStyle/>
          <a:p>
            <a:pPr lvl="0" algn="r">
              <a:spcBef>
                <a:spcPts val="0"/>
              </a:spcBef>
              <a:buNone/>
            </a:pPr>
            <a:fld id="{00000000-1234-1234-1234-123412341234}" type="slidenum">
              <a:rPr lang="en" smtClean="0"/>
              <a:pPr lvl="0" algn="r">
                <a:spcBef>
                  <a:spcPts val="0"/>
                </a:spcBef>
                <a:buNone/>
              </a:pPr>
              <a:t>15</a:t>
            </a:fld>
            <a:endParaRPr lang="en" dirty="0"/>
          </a:p>
        </p:txBody>
      </p:sp>
      <p:cxnSp>
        <p:nvCxnSpPr>
          <p:cNvPr id="5" name="Straight Connector 4"/>
          <p:cNvCxnSpPr/>
          <p:nvPr/>
        </p:nvCxnSpPr>
        <p:spPr>
          <a:xfrm flipV="1">
            <a:off x="4067944" y="818219"/>
            <a:ext cx="0" cy="4273811"/>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7504" y="1379552"/>
            <a:ext cx="3312368" cy="400110"/>
          </a:xfrm>
          <a:prstGeom prst="rect">
            <a:avLst/>
          </a:prstGeom>
          <a:noFill/>
        </p:spPr>
        <p:txBody>
          <a:bodyPr wrap="square" rtlCol="0">
            <a:spAutoFit/>
          </a:bodyPr>
          <a:lstStyle/>
          <a:p>
            <a:r>
              <a:rPr lang="hi-IN" sz="2000" b="1" dirty="0">
                <a:solidFill>
                  <a:srgbClr val="FFC000"/>
                </a:solidFill>
                <a:latin typeface="Roboto Condensed"/>
                <a:ea typeface="Roboto Condensed"/>
                <a:cs typeface="Roboto Condensed"/>
                <a:sym typeface="Roboto Condensed"/>
              </a:rPr>
              <a:t>सुनियोजित </a:t>
            </a:r>
            <a:r>
              <a:rPr lang="hi-IN" sz="2000" b="1" dirty="0" smtClean="0">
                <a:solidFill>
                  <a:srgbClr val="FFC000"/>
                </a:solidFill>
                <a:latin typeface="Roboto Condensed"/>
                <a:ea typeface="Roboto Condensed"/>
                <a:cs typeface="Roboto Condensed"/>
                <a:sym typeface="Roboto Condensed"/>
              </a:rPr>
              <a:t>आबंटन </a:t>
            </a:r>
            <a:r>
              <a:rPr lang="en-IN" sz="2000" b="1" dirty="0" smtClean="0">
                <a:solidFill>
                  <a:srgbClr val="FFC000"/>
                </a:solidFill>
                <a:latin typeface="Roboto Condensed"/>
                <a:ea typeface="Roboto Condensed"/>
                <a:cs typeface="Roboto Condensed"/>
                <a:sym typeface="Roboto Condensed"/>
              </a:rPr>
              <a:t> </a:t>
            </a:r>
            <a:endParaRPr lang="en-IN" sz="2000" b="1" dirty="0">
              <a:solidFill>
                <a:srgbClr val="FFC000"/>
              </a:solidFill>
              <a:latin typeface="Roboto Condensed"/>
              <a:ea typeface="Roboto Condensed"/>
              <a:cs typeface="Roboto Condensed"/>
              <a:sym typeface="Roboto Condensed"/>
            </a:endParaRPr>
          </a:p>
        </p:txBody>
      </p:sp>
      <p:sp>
        <p:nvSpPr>
          <p:cNvPr id="10" name="TextBox 9"/>
          <p:cNvSpPr txBox="1"/>
          <p:nvPr/>
        </p:nvSpPr>
        <p:spPr>
          <a:xfrm>
            <a:off x="5436096" y="1203598"/>
            <a:ext cx="3312368" cy="400110"/>
          </a:xfrm>
          <a:prstGeom prst="rect">
            <a:avLst/>
          </a:prstGeom>
          <a:noFill/>
        </p:spPr>
        <p:txBody>
          <a:bodyPr wrap="square" rtlCol="0">
            <a:spAutoFit/>
          </a:bodyPr>
          <a:lstStyle/>
          <a:p>
            <a:r>
              <a:rPr lang="hi-IN" sz="2000" b="1" dirty="0" smtClean="0">
                <a:solidFill>
                  <a:srgbClr val="FFC000"/>
                </a:solidFill>
                <a:latin typeface="Roboto Condensed"/>
                <a:ea typeface="Roboto Condensed"/>
                <a:cs typeface="Roboto Condensed"/>
              </a:rPr>
              <a:t>सुरक्षित पारवहन </a:t>
            </a:r>
            <a:endParaRPr lang="en-IN" sz="2000" b="1" dirty="0">
              <a:solidFill>
                <a:srgbClr val="FFC000"/>
              </a:solidFill>
              <a:latin typeface="Roboto Condensed"/>
              <a:ea typeface="Roboto Condensed"/>
              <a:cs typeface="Roboto Condensed"/>
            </a:endParaRPr>
          </a:p>
        </p:txBody>
      </p:sp>
      <p:sp>
        <p:nvSpPr>
          <p:cNvPr id="9" name="Pentagon 8"/>
          <p:cNvSpPr/>
          <p:nvPr/>
        </p:nvSpPr>
        <p:spPr>
          <a:xfrm>
            <a:off x="107504" y="1779662"/>
            <a:ext cx="3816424" cy="504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smtClean="0">
                <a:solidFill>
                  <a:schemeClr val="bg1"/>
                </a:solidFill>
              </a:rPr>
              <a:t>निर्वाचनरत राज्यों को आयोग द्वारा ईवीएम आबंटित की जाती हैं। </a:t>
            </a:r>
            <a:endParaRPr lang="en-IN" dirty="0">
              <a:solidFill>
                <a:schemeClr val="bg1"/>
              </a:solidFill>
            </a:endParaRPr>
          </a:p>
        </p:txBody>
      </p:sp>
      <p:sp>
        <p:nvSpPr>
          <p:cNvPr id="14" name="Pentagon 13"/>
          <p:cNvSpPr/>
          <p:nvPr/>
        </p:nvSpPr>
        <p:spPr>
          <a:xfrm>
            <a:off x="123453" y="2859782"/>
            <a:ext cx="3816424" cy="57606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1100" dirty="0" smtClean="0">
                <a:solidFill>
                  <a:schemeClr val="bg1"/>
                </a:solidFill>
              </a:rPr>
              <a:t>इन्‍हें जिला निर्वाचन अधिकारी द्वारा प्राप्त किया जाता है जो उनके सुरक्षित भंडारण के लिए व्‍यक्तिगत रूप से उत्‍तरदायी होता है </a:t>
            </a:r>
            <a:endParaRPr lang="en-IN" sz="1100" dirty="0">
              <a:solidFill>
                <a:schemeClr val="bg1"/>
              </a:solidFill>
            </a:endParaRPr>
          </a:p>
        </p:txBody>
      </p:sp>
      <p:sp>
        <p:nvSpPr>
          <p:cNvPr id="12" name="Pentagon 11"/>
          <p:cNvSpPr/>
          <p:nvPr/>
        </p:nvSpPr>
        <p:spPr>
          <a:xfrm>
            <a:off x="107504" y="3795886"/>
            <a:ext cx="3816424" cy="64807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1200" dirty="0" smtClean="0">
                <a:solidFill>
                  <a:schemeClr val="bg1"/>
                </a:solidFill>
              </a:rPr>
              <a:t>पारदर्शिता बढ़ाने के लिए पूरे देश में सभी ईवीएम के मालसूची प्रबंधन हेतु ईवीएम प्रयुक्‍त किया जाता है। </a:t>
            </a:r>
            <a:endParaRPr lang="en-IN" sz="1200" dirty="0">
              <a:solidFill>
                <a:schemeClr val="bg1"/>
              </a:solidFill>
            </a:endParaRPr>
          </a:p>
        </p:txBody>
      </p:sp>
      <p:sp>
        <p:nvSpPr>
          <p:cNvPr id="4" name="TextBox 3"/>
          <p:cNvSpPr txBox="1"/>
          <p:nvPr/>
        </p:nvSpPr>
        <p:spPr>
          <a:xfrm>
            <a:off x="4355976" y="2031690"/>
            <a:ext cx="4248472" cy="2339102"/>
          </a:xfrm>
          <a:prstGeom prst="rect">
            <a:avLst/>
          </a:prstGeom>
          <a:noFill/>
        </p:spPr>
        <p:txBody>
          <a:bodyPr wrap="square" rtlCol="0">
            <a:spAutoFit/>
          </a:bodyPr>
          <a:lstStyle/>
          <a:p>
            <a:pPr marL="171450" indent="-171450">
              <a:buFont typeface="Arial" pitchFamily="34" charset="0"/>
              <a:buChar char="•"/>
            </a:pPr>
            <a:r>
              <a:rPr lang="hi-IN" sz="1200" dirty="0" smtClean="0">
                <a:cs typeface="+mj-cs"/>
              </a:rPr>
              <a:t>ईवीएम/वीवीपैट मूवमेंट की देखरेख अनिवार्य रूप से ईवीएम प्रबंधन प्रणाली (</a:t>
            </a:r>
            <a:r>
              <a:rPr lang="en-IN" sz="1200" dirty="0" smtClean="0">
                <a:cs typeface="+mj-cs"/>
              </a:rPr>
              <a:t>EMS</a:t>
            </a:r>
            <a:r>
              <a:rPr lang="hi-IN" sz="1200" dirty="0" smtClean="0">
                <a:cs typeface="+mj-cs"/>
              </a:rPr>
              <a:t>)</a:t>
            </a:r>
            <a:r>
              <a:rPr lang="en-IN" sz="1200" dirty="0" smtClean="0">
                <a:cs typeface="+mj-cs"/>
              </a:rPr>
              <a:t> </a:t>
            </a:r>
            <a:r>
              <a:rPr lang="hi-IN" sz="1200" dirty="0" smtClean="0">
                <a:cs typeface="+mj-cs"/>
              </a:rPr>
              <a:t>के माध्‍यम से की जाती है।</a:t>
            </a:r>
          </a:p>
          <a:p>
            <a:pPr marL="171450" indent="-171450">
              <a:buFont typeface="Arial" pitchFamily="34" charset="0"/>
              <a:buChar char="•"/>
            </a:pPr>
            <a:r>
              <a:rPr lang="hi-IN" sz="1200" dirty="0" smtClean="0">
                <a:cs typeface="+mj-cs"/>
              </a:rPr>
              <a:t>केवल कंटेनरकृत/सीलबंद ट्रकों</a:t>
            </a:r>
            <a:r>
              <a:rPr lang="hi-IN" sz="1200" dirty="0">
                <a:cs typeface="+mj-cs"/>
              </a:rPr>
              <a:t> </a:t>
            </a:r>
            <a:r>
              <a:rPr lang="hi-IN" sz="1200" dirty="0" smtClean="0">
                <a:cs typeface="+mj-cs"/>
              </a:rPr>
              <a:t>का इस्‍तेमाल किया जाता है। </a:t>
            </a:r>
          </a:p>
          <a:p>
            <a:pPr marL="171450" indent="-171450">
              <a:buFont typeface="Arial" pitchFamily="34" charset="0"/>
              <a:buChar char="•"/>
            </a:pPr>
            <a:r>
              <a:rPr lang="hi-IN" sz="1200" dirty="0">
                <a:cs typeface="+mj-cs"/>
              </a:rPr>
              <a:t>सभी </a:t>
            </a:r>
            <a:r>
              <a:rPr lang="hi-IN" sz="1200" dirty="0" smtClean="0">
                <a:cs typeface="+mj-cs"/>
              </a:rPr>
              <a:t>ट्रक लॉक एवं पेपर सीलों के साथ सीलबंद किए जाते हैं।</a:t>
            </a:r>
          </a:p>
          <a:p>
            <a:pPr marL="171450" indent="-171450">
              <a:buFont typeface="Arial" pitchFamily="34" charset="0"/>
              <a:buChar char="•"/>
            </a:pPr>
            <a:r>
              <a:rPr lang="hi-IN" sz="1200" dirty="0">
                <a:cs typeface="+mj-cs"/>
              </a:rPr>
              <a:t>ईवीएम </a:t>
            </a:r>
            <a:r>
              <a:rPr lang="hi-IN" sz="1200" dirty="0" smtClean="0">
                <a:cs typeface="+mj-cs"/>
              </a:rPr>
              <a:t>वाहनों की अनिवार्य रूप से जीपीएस ट्रैकिंग की जाती है। </a:t>
            </a:r>
          </a:p>
          <a:p>
            <a:pPr marL="171450" indent="-171450">
              <a:buFont typeface="Arial" pitchFamily="34" charset="0"/>
              <a:buChar char="•"/>
            </a:pPr>
            <a:r>
              <a:rPr lang="hi-IN" sz="1200" dirty="0">
                <a:cs typeface="+mj-cs"/>
              </a:rPr>
              <a:t>सभी </a:t>
            </a:r>
            <a:r>
              <a:rPr lang="hi-IN" sz="1200" dirty="0" smtClean="0">
                <a:cs typeface="+mj-cs"/>
              </a:rPr>
              <a:t>प्रकार का मूवमेंट </a:t>
            </a:r>
            <a:r>
              <a:rPr lang="en-IN" sz="1200" dirty="0" smtClean="0">
                <a:cs typeface="+mj-cs"/>
              </a:rPr>
              <a:t>24x7 </a:t>
            </a:r>
            <a:r>
              <a:rPr lang="hi-IN" sz="1200" dirty="0" smtClean="0">
                <a:cs typeface="+mj-cs"/>
              </a:rPr>
              <a:t>पुलिस अनुरक्षा में किया जाता है। </a:t>
            </a:r>
          </a:p>
          <a:p>
            <a:pPr marL="171450" indent="-171450">
              <a:buFont typeface="Arial" pitchFamily="34" charset="0"/>
              <a:buChar char="•"/>
            </a:pPr>
            <a:r>
              <a:rPr lang="hi-IN" sz="1200" dirty="0">
                <a:cs typeface="+mj-cs"/>
              </a:rPr>
              <a:t>ईवीएम/वीवीपीएटी </a:t>
            </a:r>
            <a:r>
              <a:rPr lang="hi-IN" sz="1200" dirty="0" smtClean="0">
                <a:cs typeface="+mj-cs"/>
              </a:rPr>
              <a:t>को मूव करते समय वेयरहाउसों को खोलने, स्‍टॉक में रखने और सीलबंद करने के बारे में राजनीतिक दलों को पहले से सूचित किया जाता है। </a:t>
            </a:r>
          </a:p>
          <a:p>
            <a:pPr marL="171450" indent="-171450">
              <a:buFont typeface="Arial" pitchFamily="34" charset="0"/>
              <a:buChar char="•"/>
            </a:pPr>
            <a:r>
              <a:rPr lang="hi-IN" sz="1200" dirty="0" smtClean="0">
                <a:cs typeface="+mj-cs"/>
              </a:rPr>
              <a:t>स्‍थानांतरित करने की प्रक्रिया की वीडियोग्रॉफी की जाती है।  </a:t>
            </a:r>
          </a:p>
          <a:p>
            <a:endParaRPr lang="en-IN" dirty="0">
              <a:cs typeface="+mj-cs"/>
            </a:endParaRPr>
          </a:p>
        </p:txBody>
      </p:sp>
    </p:spTree>
    <p:extLst>
      <p:ext uri="{BB962C8B-B14F-4D97-AF65-F5344CB8AC3E}">
        <p14:creationId xmlns:p14="http://schemas.microsoft.com/office/powerpoint/2010/main" val="4060560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3. </a:t>
            </a:r>
            <a:r>
              <a:rPr lang="hi-IN" dirty="0" smtClean="0"/>
              <a:t>प्रथम स्तरीय जांच (एफएलसी)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16</a:t>
            </a:fld>
            <a:endParaRPr lang="en"/>
          </a:p>
        </p:txBody>
      </p:sp>
      <p:sp>
        <p:nvSpPr>
          <p:cNvPr id="7" name="TextBox 6"/>
          <p:cNvSpPr txBox="1"/>
          <p:nvPr/>
        </p:nvSpPr>
        <p:spPr>
          <a:xfrm>
            <a:off x="539552" y="1708634"/>
            <a:ext cx="4968552" cy="2308324"/>
          </a:xfrm>
          <a:prstGeom prst="rect">
            <a:avLst/>
          </a:prstGeom>
          <a:noFill/>
        </p:spPr>
        <p:txBody>
          <a:bodyPr wrap="square" rtlCol="0">
            <a:spAutoFit/>
          </a:bodyPr>
          <a:lstStyle/>
          <a:p>
            <a:pPr marL="285750" indent="-285750">
              <a:buFont typeface="Wingdings" pitchFamily="2" charset="2"/>
              <a:buChar char="Ø"/>
            </a:pPr>
            <a:r>
              <a:rPr lang="hi-IN" sz="1600" dirty="0" smtClean="0">
                <a:latin typeface="Roboto Condensed" charset="0"/>
                <a:ea typeface="Roboto Condensed" charset="0"/>
                <a:cs typeface="+mj-cs"/>
              </a:rPr>
              <a:t>एफएलसी </a:t>
            </a:r>
            <a:r>
              <a:rPr lang="hi-IN" sz="1600" dirty="0">
                <a:latin typeface="Roboto Condensed" charset="0"/>
                <a:ea typeface="Roboto Condensed" charset="0"/>
                <a:cs typeface="+mj-cs"/>
              </a:rPr>
              <a:t>अनिवार्यत: </a:t>
            </a:r>
            <a:r>
              <a:rPr lang="hi-IN" sz="1600" dirty="0" smtClean="0">
                <a:latin typeface="Roboto Condensed" charset="0"/>
                <a:ea typeface="Roboto Condensed" charset="0"/>
                <a:cs typeface="+mj-cs"/>
              </a:rPr>
              <a:t>राजनैतिक दलों के प्रतिनिधियों की उपस्थिति में की जाती है। </a:t>
            </a:r>
            <a:endParaRPr lang="en-IN" sz="1600" dirty="0" smtClean="0">
              <a:latin typeface="Roboto Condensed" charset="0"/>
              <a:ea typeface="Roboto Condensed" charset="0"/>
              <a:cs typeface="+mj-cs"/>
            </a:endParaRPr>
          </a:p>
          <a:p>
            <a:pPr marL="285750" indent="-285750">
              <a:buFont typeface="Wingdings" pitchFamily="2" charset="2"/>
              <a:buChar char="Ø"/>
            </a:pPr>
            <a:r>
              <a:rPr lang="hi-IN" sz="1600" dirty="0" smtClean="0">
                <a:solidFill>
                  <a:prstClr val="black"/>
                </a:solidFill>
                <a:latin typeface="Roboto Condensed" charset="0"/>
                <a:ea typeface="Roboto Condensed" charset="0"/>
                <a:cs typeface="+mj-cs"/>
              </a:rPr>
              <a:t>वीडियोग्राफी और पूर्ण सुरक्षा के अधीन पूरी तरह सुरक्षित हॉल </a:t>
            </a:r>
            <a:endParaRPr lang="en-US" sz="1600" dirty="0" smtClean="0">
              <a:solidFill>
                <a:prstClr val="black"/>
              </a:solidFill>
              <a:latin typeface="Roboto Condensed" charset="0"/>
              <a:ea typeface="Roboto Condensed" charset="0"/>
              <a:cs typeface="+mj-cs"/>
            </a:endParaRPr>
          </a:p>
          <a:p>
            <a:pPr marL="285750" indent="-285750">
              <a:buFont typeface="Wingdings" pitchFamily="2" charset="2"/>
              <a:buChar char="Ø"/>
            </a:pPr>
            <a:r>
              <a:rPr lang="hi-IN" sz="1600" dirty="0" smtClean="0">
                <a:latin typeface="Roboto Condensed" charset="0"/>
                <a:ea typeface="Roboto Condensed" charset="0"/>
                <a:cs typeface="+mj-cs"/>
              </a:rPr>
              <a:t>प्रत्‍येक</a:t>
            </a:r>
            <a:r>
              <a:rPr lang="en-IN" sz="1600" dirty="0" smtClean="0">
                <a:latin typeface="Roboto Condensed" charset="0"/>
                <a:ea typeface="Roboto Condensed" charset="0"/>
                <a:cs typeface="+mj-cs"/>
              </a:rPr>
              <a:t> </a:t>
            </a:r>
            <a:r>
              <a:rPr lang="hi-IN" sz="1600" dirty="0">
                <a:latin typeface="Roboto Condensed" charset="0"/>
                <a:ea typeface="Roboto Condensed" charset="0"/>
                <a:cs typeface="+mj-cs"/>
              </a:rPr>
              <a:t>ईवीएम </a:t>
            </a:r>
            <a:r>
              <a:rPr lang="hi-IN" sz="1600" dirty="0" smtClean="0">
                <a:latin typeface="Roboto Condensed" charset="0"/>
                <a:ea typeface="Roboto Condensed" charset="0"/>
                <a:cs typeface="+mj-cs"/>
              </a:rPr>
              <a:t>की पूर्ण कार्यात्‍मकता और व्यावहारिकता  जांच की जाती है </a:t>
            </a:r>
            <a:r>
              <a:rPr lang="en-IN" sz="1600" dirty="0" smtClean="0">
                <a:latin typeface="Roboto Condensed" charset="0"/>
                <a:ea typeface="Roboto Condensed" charset="0"/>
                <a:cs typeface="+mj-cs"/>
              </a:rPr>
              <a:t> </a:t>
            </a:r>
            <a:endParaRPr lang="en-IN" sz="1600" dirty="0">
              <a:latin typeface="Roboto Condensed" charset="0"/>
              <a:ea typeface="Roboto Condensed" charset="0"/>
              <a:cs typeface="+mj-cs"/>
            </a:endParaRPr>
          </a:p>
          <a:p>
            <a:pPr marL="285750" indent="-285750">
              <a:buFont typeface="Wingdings" pitchFamily="2" charset="2"/>
              <a:buChar char="Ø"/>
            </a:pPr>
            <a:r>
              <a:rPr lang="hi-IN" sz="1600" dirty="0" smtClean="0">
                <a:solidFill>
                  <a:prstClr val="black"/>
                </a:solidFill>
                <a:latin typeface="Roboto Condensed" charset="0"/>
                <a:ea typeface="Roboto Condensed" charset="0"/>
                <a:cs typeface="+mj-cs"/>
              </a:rPr>
              <a:t>खराब ईवीएम को अलग रख दिया जाता है और निर्वाचन में उनका प्रयोग नहीं किया जाता। </a:t>
            </a:r>
            <a:endParaRPr lang="en-US" sz="1600" dirty="0" smtClean="0">
              <a:solidFill>
                <a:prstClr val="black"/>
              </a:solidFill>
              <a:latin typeface="Roboto Condensed" charset="0"/>
              <a:ea typeface="Roboto Condensed" charset="0"/>
              <a:cs typeface="+mj-cs"/>
            </a:endParaRPr>
          </a:p>
          <a:p>
            <a:pPr marL="285750" indent="-285750">
              <a:buFont typeface="Wingdings" pitchFamily="2" charset="2"/>
              <a:buChar char="Ø"/>
            </a:pPr>
            <a:r>
              <a:rPr lang="hi-IN" sz="1600" dirty="0" smtClean="0">
                <a:latin typeface="Roboto Condensed" charset="0"/>
                <a:ea typeface="Roboto Condensed" charset="0"/>
                <a:cs typeface="+mj-cs"/>
              </a:rPr>
              <a:t>ईएमएस में एफएलसी की स्थिति दर्ज की जाती है। </a:t>
            </a:r>
            <a:endParaRPr lang="en-IN" sz="1600" dirty="0">
              <a:latin typeface="Roboto Condensed" charset="0"/>
              <a:ea typeface="Roboto Condensed" charset="0"/>
              <a:cs typeface="+mj-cs"/>
            </a:endParaRPr>
          </a:p>
        </p:txBody>
      </p:sp>
      <p:pic>
        <p:nvPicPr>
          <p:cNvPr id="6" name="Picture 2" descr="C:\Users\ECI-51\Documents\EVM Photos and Videos\FLC\FLC01.jpg"/>
          <p:cNvPicPr>
            <a:picLocks noChangeAspect="1" noChangeArrowheads="1"/>
          </p:cNvPicPr>
          <p:nvPr/>
        </p:nvPicPr>
        <p:blipFill>
          <a:blip r:embed="rId3"/>
          <a:srcRect l="87" r="-54" b="-141"/>
          <a:stretch>
            <a:fillRect/>
          </a:stretch>
        </p:blipFill>
        <p:spPr bwMode="auto">
          <a:xfrm>
            <a:off x="6120679" y="1275606"/>
            <a:ext cx="3059832" cy="1787731"/>
          </a:xfrm>
          <a:prstGeom prst="rect">
            <a:avLst/>
          </a:prstGeom>
          <a:ln>
            <a:noFill/>
          </a:ln>
          <a:effectLst>
            <a:outerShdw blurRad="292100" dist="139700" dir="2700000" algn="tl" rotWithShape="0">
              <a:srgbClr val="333333">
                <a:alpha val="65000"/>
              </a:srgbClr>
            </a:outerShdw>
          </a:effectLst>
        </p:spPr>
      </p:pic>
      <p:pic>
        <p:nvPicPr>
          <p:cNvPr id="8" name="Picture 7" descr="FLC03.jpg"/>
          <p:cNvPicPr>
            <a:picLocks noChangeAspect="1"/>
          </p:cNvPicPr>
          <p:nvPr/>
        </p:nvPicPr>
        <p:blipFill>
          <a:blip r:embed="rId4"/>
          <a:srcRect/>
          <a:stretch>
            <a:fillRect/>
          </a:stretch>
        </p:blipFill>
        <p:spPr>
          <a:xfrm>
            <a:off x="6120680" y="3370875"/>
            <a:ext cx="3059832" cy="17211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2952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Arrow Connector 112"/>
          <p:cNvCxnSpPr/>
          <p:nvPr/>
        </p:nvCxnSpPr>
        <p:spPr>
          <a:xfrm>
            <a:off x="2987824" y="3435846"/>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Title 99"/>
          <p:cNvSpPr>
            <a:spLocks noGrp="1"/>
          </p:cNvSpPr>
          <p:nvPr>
            <p:ph type="title"/>
          </p:nvPr>
        </p:nvSpPr>
        <p:spPr>
          <a:xfrm>
            <a:off x="883599" y="377667"/>
            <a:ext cx="5258400" cy="766200"/>
          </a:xfrm>
        </p:spPr>
        <p:txBody>
          <a:bodyPr/>
          <a:lstStyle/>
          <a:p>
            <a:r>
              <a:rPr lang="hi-IN" dirty="0" smtClean="0"/>
              <a:t>एफएलसी  प्रक्रिया </a:t>
            </a:r>
            <a:endParaRPr lang="en-IN" dirty="0"/>
          </a:p>
        </p:txBody>
      </p:sp>
      <p:sp>
        <p:nvSpPr>
          <p:cNvPr id="102" name="Hexagon 101"/>
          <p:cNvSpPr/>
          <p:nvPr/>
        </p:nvSpPr>
        <p:spPr>
          <a:xfrm>
            <a:off x="611560" y="2679762"/>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t>1</a:t>
            </a:r>
            <a:endParaRPr lang="en-IN" sz="1600" b="1" dirty="0"/>
          </a:p>
        </p:txBody>
      </p:sp>
      <p:cxnSp>
        <p:nvCxnSpPr>
          <p:cNvPr id="119" name="Straight Arrow Connector 118"/>
          <p:cNvCxnSpPr/>
          <p:nvPr/>
        </p:nvCxnSpPr>
        <p:spPr>
          <a:xfrm flipV="1">
            <a:off x="5868144" y="206769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Hexagon 103"/>
          <p:cNvSpPr/>
          <p:nvPr/>
        </p:nvSpPr>
        <p:spPr>
          <a:xfrm>
            <a:off x="1547664" y="2283718"/>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dirty="0" smtClean="0"/>
              <a:t>2</a:t>
            </a:r>
            <a:endParaRPr lang="en-IN" sz="1800" b="1" dirty="0"/>
          </a:p>
        </p:txBody>
      </p:sp>
      <p:sp>
        <p:nvSpPr>
          <p:cNvPr id="105" name="Hexagon 104"/>
          <p:cNvSpPr/>
          <p:nvPr/>
        </p:nvSpPr>
        <p:spPr>
          <a:xfrm>
            <a:off x="2483768" y="2679762"/>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a:t>3</a:t>
            </a:r>
          </a:p>
        </p:txBody>
      </p:sp>
      <p:sp>
        <p:nvSpPr>
          <p:cNvPr id="106" name="Hexagon 105"/>
          <p:cNvSpPr/>
          <p:nvPr/>
        </p:nvSpPr>
        <p:spPr>
          <a:xfrm>
            <a:off x="3419872" y="2283718"/>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t>4</a:t>
            </a:r>
            <a:endParaRPr lang="en-IN" sz="1800" dirty="0"/>
          </a:p>
        </p:txBody>
      </p:sp>
      <p:cxnSp>
        <p:nvCxnSpPr>
          <p:cNvPr id="120" name="Straight Arrow Connector 119"/>
          <p:cNvCxnSpPr/>
          <p:nvPr/>
        </p:nvCxnSpPr>
        <p:spPr>
          <a:xfrm flipV="1">
            <a:off x="7668344" y="2139702"/>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Hexagon 106"/>
          <p:cNvSpPr/>
          <p:nvPr/>
        </p:nvSpPr>
        <p:spPr>
          <a:xfrm>
            <a:off x="4355976" y="2679762"/>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t>5</a:t>
            </a:r>
            <a:endParaRPr lang="en-IN" sz="1800" dirty="0"/>
          </a:p>
        </p:txBody>
      </p:sp>
      <p:sp>
        <p:nvSpPr>
          <p:cNvPr id="108" name="Hexagon 107"/>
          <p:cNvSpPr/>
          <p:nvPr/>
        </p:nvSpPr>
        <p:spPr>
          <a:xfrm>
            <a:off x="5292080" y="2283718"/>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t>6</a:t>
            </a:r>
            <a:endParaRPr lang="en-IN" sz="1800" dirty="0"/>
          </a:p>
        </p:txBody>
      </p:sp>
      <p:cxnSp>
        <p:nvCxnSpPr>
          <p:cNvPr id="115" name="Straight Arrow Connector 114"/>
          <p:cNvCxnSpPr/>
          <p:nvPr/>
        </p:nvCxnSpPr>
        <p:spPr>
          <a:xfrm>
            <a:off x="6804248" y="336383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Hexagon 108"/>
          <p:cNvSpPr/>
          <p:nvPr/>
        </p:nvSpPr>
        <p:spPr>
          <a:xfrm>
            <a:off x="6228184" y="2679762"/>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t>7</a:t>
            </a:r>
            <a:endParaRPr lang="en-IN" sz="1800" dirty="0"/>
          </a:p>
        </p:txBody>
      </p:sp>
      <p:sp>
        <p:nvSpPr>
          <p:cNvPr id="110" name="Hexagon 109"/>
          <p:cNvSpPr/>
          <p:nvPr/>
        </p:nvSpPr>
        <p:spPr>
          <a:xfrm>
            <a:off x="7164288" y="2283718"/>
            <a:ext cx="1152128" cy="936104"/>
          </a:xfrm>
          <a:prstGeom prst="hexagon">
            <a:avLst/>
          </a:prstGeom>
          <a:ln>
            <a:noFill/>
          </a:ln>
          <a:effectLst>
            <a:outerShdw blurRad="152400" dist="317500" dir="5400000" sx="90000" sy="-19000" rotWithShape="0">
              <a:prstClr val="black">
                <a:alpha val="15000"/>
              </a:prstClr>
            </a:outerShdw>
          </a:effectLst>
          <a:scene3d>
            <a:camera prst="orthographicFront">
              <a:rot lat="19499998" lon="0" rev="0"/>
            </a:camera>
            <a:lightRig rig="balanced" dir="t">
              <a:rot lat="0" lon="0" rev="8700000"/>
            </a:lightRig>
          </a:scene3d>
          <a:sp3d>
            <a:bevelT w="1905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dirty="0" smtClean="0"/>
              <a:t>8</a:t>
            </a:r>
            <a:endParaRPr lang="en-IN" sz="1800" dirty="0"/>
          </a:p>
        </p:txBody>
      </p:sp>
      <p:cxnSp>
        <p:nvCxnSpPr>
          <p:cNvPr id="111" name="Straight Arrow Connector 110"/>
          <p:cNvCxnSpPr/>
          <p:nvPr/>
        </p:nvCxnSpPr>
        <p:spPr>
          <a:xfrm>
            <a:off x="1187624" y="350785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4932040" y="350785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2123728" y="192367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3923928" y="2175706"/>
            <a:ext cx="0"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0" y="4000510"/>
            <a:ext cx="2016224" cy="600164"/>
          </a:xfrm>
          <a:prstGeom prst="rect">
            <a:avLst/>
          </a:prstGeom>
          <a:noFill/>
        </p:spPr>
        <p:txBody>
          <a:bodyPr wrap="square" rtlCol="0">
            <a:spAutoFit/>
          </a:bodyPr>
          <a:lstStyle/>
          <a:p>
            <a:r>
              <a:rPr lang="hi-IN" sz="1100" dirty="0" smtClean="0">
                <a:solidFill>
                  <a:schemeClr val="accent4">
                    <a:lumMod val="50000"/>
                  </a:schemeClr>
                </a:solidFill>
                <a:latin typeface="Roboto Condensed" charset="0"/>
                <a:ea typeface="Roboto Condensed" charset="0"/>
              </a:rPr>
              <a:t>संपूर्ण भौतिक जांच </a:t>
            </a:r>
            <a:r>
              <a:rPr lang="hi-IN" sz="1100" dirty="0">
                <a:solidFill>
                  <a:schemeClr val="accent4">
                    <a:lumMod val="50000"/>
                  </a:schemeClr>
                </a:solidFill>
                <a:latin typeface="Roboto Condensed" charset="0"/>
                <a:ea typeface="Roboto Condensed" charset="0"/>
              </a:rPr>
              <a:t>(स्विच, </a:t>
            </a:r>
            <a:r>
              <a:rPr lang="hi-IN" sz="1100" dirty="0" smtClean="0">
                <a:solidFill>
                  <a:schemeClr val="accent4">
                    <a:lumMod val="50000"/>
                  </a:schemeClr>
                </a:solidFill>
                <a:latin typeface="Roboto Condensed" charset="0"/>
                <a:ea typeface="Roboto Condensed" charset="0"/>
              </a:rPr>
              <a:t>केबल, सिट‍कनियां (लैचेस) इत्यादि) और कार्यात्मक परीक्षण </a:t>
            </a:r>
            <a:endParaRPr lang="en-IN" sz="1100" dirty="0">
              <a:solidFill>
                <a:schemeClr val="accent4">
                  <a:lumMod val="50000"/>
                </a:schemeClr>
              </a:solidFill>
              <a:latin typeface="Roboto Condensed" charset="0"/>
              <a:ea typeface="Roboto Condensed" charset="0"/>
            </a:endParaRPr>
          </a:p>
        </p:txBody>
      </p:sp>
      <p:sp>
        <p:nvSpPr>
          <p:cNvPr id="124" name="TextBox 123"/>
          <p:cNvSpPr txBox="1"/>
          <p:nvPr/>
        </p:nvSpPr>
        <p:spPr>
          <a:xfrm>
            <a:off x="1043608" y="1554927"/>
            <a:ext cx="2016224" cy="461665"/>
          </a:xfrm>
          <a:prstGeom prst="rect">
            <a:avLst/>
          </a:prstGeom>
          <a:noFill/>
        </p:spPr>
        <p:txBody>
          <a:bodyPr wrap="square" rtlCol="0">
            <a:spAutoFit/>
          </a:bodyPr>
          <a:lstStyle/>
          <a:p>
            <a:r>
              <a:rPr lang="hi-IN" sz="1200" dirty="0" smtClean="0">
                <a:solidFill>
                  <a:schemeClr val="accent4">
                    <a:lumMod val="50000"/>
                  </a:schemeClr>
                </a:solidFill>
                <a:latin typeface="Roboto Condensed" charset="0"/>
                <a:ea typeface="Roboto Condensed" charset="0"/>
              </a:rPr>
              <a:t>सभी ईवीएम/वीवीपीएटी पर छद्म मतदान (</a:t>
            </a:r>
            <a:r>
              <a:rPr lang="en-IN" sz="1200" dirty="0" smtClean="0">
                <a:solidFill>
                  <a:schemeClr val="accent4">
                    <a:lumMod val="50000"/>
                  </a:schemeClr>
                </a:solidFill>
                <a:latin typeface="Roboto Condensed" charset="0"/>
                <a:ea typeface="Roboto Condensed" charset="0"/>
              </a:rPr>
              <a:t>Mock Poll) </a:t>
            </a:r>
            <a:endParaRPr lang="en-IN" sz="1200" dirty="0">
              <a:solidFill>
                <a:schemeClr val="accent4">
                  <a:lumMod val="50000"/>
                </a:schemeClr>
              </a:solidFill>
              <a:latin typeface="Roboto Condensed" charset="0"/>
              <a:ea typeface="Roboto Condensed" charset="0"/>
            </a:endParaRPr>
          </a:p>
        </p:txBody>
      </p:sp>
      <p:sp>
        <p:nvSpPr>
          <p:cNvPr id="125" name="TextBox 124"/>
          <p:cNvSpPr txBox="1"/>
          <p:nvPr/>
        </p:nvSpPr>
        <p:spPr>
          <a:xfrm>
            <a:off x="1932856" y="4011910"/>
            <a:ext cx="2207096" cy="1015663"/>
          </a:xfrm>
          <a:prstGeom prst="rect">
            <a:avLst/>
          </a:prstGeom>
          <a:noFill/>
        </p:spPr>
        <p:txBody>
          <a:bodyPr wrap="square" rtlCol="0">
            <a:spAutoFit/>
          </a:bodyPr>
          <a:lstStyle/>
          <a:p>
            <a:r>
              <a:rPr lang="hi-IN" sz="1200" dirty="0" smtClean="0">
                <a:solidFill>
                  <a:schemeClr val="accent4">
                    <a:lumMod val="50000"/>
                  </a:schemeClr>
                </a:solidFill>
                <a:latin typeface="Roboto Condensed" charset="0"/>
                <a:ea typeface="Roboto Condensed" charset="0"/>
                <a:cs typeface="+mj-cs"/>
              </a:rPr>
              <a:t>यादृच्छिक</a:t>
            </a:r>
            <a:r>
              <a:rPr lang="en-IN" sz="1200" dirty="0" smtClean="0">
                <a:solidFill>
                  <a:schemeClr val="accent4">
                    <a:lumMod val="50000"/>
                  </a:schemeClr>
                </a:solidFill>
                <a:latin typeface="Roboto Condensed" charset="0"/>
                <a:ea typeface="Roboto Condensed" charset="0"/>
                <a:cs typeface="+mj-cs"/>
              </a:rPr>
              <a:t> </a:t>
            </a:r>
            <a:r>
              <a:rPr lang="en-IN" sz="1200" dirty="0" smtClean="0">
                <a:solidFill>
                  <a:schemeClr val="accent1">
                    <a:lumMod val="50000"/>
                  </a:schemeClr>
                </a:solidFill>
                <a:latin typeface="Roboto Condensed" charset="0"/>
                <a:ea typeface="Roboto Condensed" charset="0"/>
                <a:cs typeface="+mj-cs"/>
              </a:rPr>
              <a:t>(Randomly)</a:t>
            </a:r>
            <a:r>
              <a:rPr lang="hi-IN" sz="1200" dirty="0" smtClean="0">
                <a:solidFill>
                  <a:schemeClr val="accent4">
                    <a:lumMod val="50000"/>
                  </a:schemeClr>
                </a:solidFill>
                <a:latin typeface="Roboto Condensed" charset="0"/>
                <a:ea typeface="Roboto Condensed" charset="0"/>
                <a:cs typeface="+mj-cs"/>
              </a:rPr>
              <a:t> रूप से चयनित 5</a:t>
            </a:r>
            <a:r>
              <a:rPr lang="en-US" sz="1200" dirty="0" smtClean="0">
                <a:solidFill>
                  <a:schemeClr val="accent4">
                    <a:lumMod val="50000"/>
                  </a:schemeClr>
                </a:solidFill>
                <a:latin typeface="Roboto Condensed" charset="0"/>
                <a:ea typeface="Roboto Condensed" charset="0"/>
                <a:cs typeface="+mj-cs"/>
              </a:rPr>
              <a:t>% </a:t>
            </a:r>
            <a:r>
              <a:rPr lang="hi-IN" sz="1200" dirty="0" smtClean="0">
                <a:solidFill>
                  <a:schemeClr val="accent4">
                    <a:lumMod val="50000"/>
                  </a:schemeClr>
                </a:solidFill>
                <a:latin typeface="Roboto Condensed" charset="0"/>
                <a:ea typeface="Roboto Condensed" charset="0"/>
                <a:cs typeface="+mj-cs"/>
              </a:rPr>
              <a:t>ईवीएम पर अधिक संख्‍या में मतों का छद्म मतदान (</a:t>
            </a:r>
            <a:r>
              <a:rPr lang="en-IN" sz="1200" dirty="0" smtClean="0">
                <a:solidFill>
                  <a:schemeClr val="accent4">
                    <a:lumMod val="50000"/>
                  </a:schemeClr>
                </a:solidFill>
                <a:latin typeface="Roboto Condensed" charset="0"/>
                <a:ea typeface="Roboto Condensed" charset="0"/>
                <a:cs typeface="+mj-cs"/>
              </a:rPr>
              <a:t>1% </a:t>
            </a:r>
            <a:r>
              <a:rPr lang="hi-IN" sz="1200" dirty="0" smtClean="0">
                <a:solidFill>
                  <a:schemeClr val="accent4">
                    <a:lumMod val="50000"/>
                  </a:schemeClr>
                </a:solidFill>
                <a:latin typeface="Roboto Condensed" charset="0"/>
                <a:ea typeface="Roboto Condensed" charset="0"/>
                <a:cs typeface="+mj-cs"/>
              </a:rPr>
              <a:t>में 1200 मत, 2</a:t>
            </a:r>
            <a:r>
              <a:rPr lang="en-IN" sz="1200" dirty="0" smtClean="0">
                <a:solidFill>
                  <a:schemeClr val="accent4">
                    <a:lumMod val="50000"/>
                  </a:schemeClr>
                </a:solidFill>
                <a:latin typeface="Roboto Condensed" charset="0"/>
                <a:ea typeface="Roboto Condensed" charset="0"/>
                <a:cs typeface="+mj-cs"/>
              </a:rPr>
              <a:t>%</a:t>
            </a:r>
            <a:r>
              <a:rPr lang="hi-IN" sz="1200" dirty="0" smtClean="0">
                <a:solidFill>
                  <a:schemeClr val="accent4">
                    <a:lumMod val="50000"/>
                  </a:schemeClr>
                </a:solidFill>
                <a:latin typeface="Roboto Condensed" charset="0"/>
                <a:ea typeface="Roboto Condensed" charset="0"/>
                <a:cs typeface="+mj-cs"/>
              </a:rPr>
              <a:t>  में 1000 और 2</a:t>
            </a:r>
            <a:r>
              <a:rPr lang="en-IN" sz="1200" dirty="0" smtClean="0">
                <a:solidFill>
                  <a:schemeClr val="accent4">
                    <a:lumMod val="50000"/>
                  </a:schemeClr>
                </a:solidFill>
                <a:latin typeface="Roboto Condensed" charset="0"/>
                <a:ea typeface="Roboto Condensed" charset="0"/>
                <a:cs typeface="+mj-cs"/>
              </a:rPr>
              <a:t>%</a:t>
            </a:r>
            <a:r>
              <a:rPr lang="hi-IN" sz="1200" dirty="0" smtClean="0">
                <a:solidFill>
                  <a:schemeClr val="accent4">
                    <a:lumMod val="50000"/>
                  </a:schemeClr>
                </a:solidFill>
                <a:latin typeface="Roboto Condensed" charset="0"/>
                <a:ea typeface="Roboto Condensed" charset="0"/>
                <a:cs typeface="+mj-cs"/>
              </a:rPr>
              <a:t> में 500 मत</a:t>
            </a:r>
            <a:r>
              <a:rPr lang="en-IN" sz="1200" dirty="0" smtClean="0">
                <a:solidFill>
                  <a:schemeClr val="accent4">
                    <a:lumMod val="50000"/>
                  </a:schemeClr>
                </a:solidFill>
                <a:latin typeface="Roboto Condensed" charset="0"/>
                <a:ea typeface="Roboto Condensed" charset="0"/>
                <a:cs typeface="+mj-cs"/>
              </a:rPr>
              <a:t>) </a:t>
            </a:r>
            <a:r>
              <a:rPr lang="hi-IN" sz="1200" dirty="0" smtClean="0">
                <a:solidFill>
                  <a:schemeClr val="accent4">
                    <a:lumMod val="50000"/>
                  </a:schemeClr>
                </a:solidFill>
                <a:latin typeface="Roboto Condensed" charset="0"/>
                <a:ea typeface="Roboto Condensed" charset="0"/>
                <a:cs typeface="+mj-cs"/>
              </a:rPr>
              <a:t>  </a:t>
            </a:r>
            <a:endParaRPr lang="en-IN" sz="1200" dirty="0">
              <a:solidFill>
                <a:schemeClr val="accent4">
                  <a:lumMod val="50000"/>
                </a:schemeClr>
              </a:solidFill>
              <a:latin typeface="Roboto Condensed" charset="0"/>
              <a:ea typeface="Roboto Condensed" charset="0"/>
              <a:cs typeface="+mj-cs"/>
            </a:endParaRPr>
          </a:p>
        </p:txBody>
      </p:sp>
      <p:sp>
        <p:nvSpPr>
          <p:cNvPr id="126" name="TextBox 125"/>
          <p:cNvSpPr txBox="1"/>
          <p:nvPr/>
        </p:nvSpPr>
        <p:spPr>
          <a:xfrm>
            <a:off x="2843808" y="1278508"/>
            <a:ext cx="2016224" cy="1015663"/>
          </a:xfrm>
          <a:prstGeom prst="rect">
            <a:avLst/>
          </a:prstGeom>
          <a:noFill/>
        </p:spPr>
        <p:txBody>
          <a:bodyPr wrap="square" rtlCol="0">
            <a:spAutoFit/>
          </a:bodyPr>
          <a:lstStyle/>
          <a:p>
            <a:r>
              <a:rPr lang="hi-IN" sz="1200" dirty="0">
                <a:solidFill>
                  <a:schemeClr val="accent4">
                    <a:lumMod val="50000"/>
                  </a:schemeClr>
                </a:solidFill>
                <a:latin typeface="Roboto Condensed" charset="0"/>
                <a:ea typeface="Roboto Condensed" charset="0"/>
              </a:rPr>
              <a:t>सीयू </a:t>
            </a:r>
            <a:r>
              <a:rPr lang="hi-IN" sz="1200" dirty="0" smtClean="0">
                <a:solidFill>
                  <a:schemeClr val="accent4">
                    <a:lumMod val="50000"/>
                  </a:schemeClr>
                </a:solidFill>
                <a:latin typeface="Roboto Condensed" charset="0"/>
                <a:ea typeface="Roboto Condensed" charset="0"/>
              </a:rPr>
              <a:t>के इलेक्ट्रॉनिक परिणाम को वीवीपीएटी पर्चियों की गिनती से मिलाया जाता है और परिणाम को प्रतिनिधियों के साथ साझा किया जाता है। </a:t>
            </a:r>
            <a:endParaRPr lang="en-IN" sz="1200" dirty="0">
              <a:solidFill>
                <a:schemeClr val="accent4">
                  <a:lumMod val="50000"/>
                </a:schemeClr>
              </a:solidFill>
              <a:latin typeface="Roboto Condensed" charset="0"/>
              <a:ea typeface="Roboto Condensed" charset="0"/>
            </a:endParaRPr>
          </a:p>
        </p:txBody>
      </p:sp>
      <p:sp>
        <p:nvSpPr>
          <p:cNvPr id="128" name="TextBox 127"/>
          <p:cNvSpPr txBox="1"/>
          <p:nvPr/>
        </p:nvSpPr>
        <p:spPr>
          <a:xfrm>
            <a:off x="4139952" y="4014812"/>
            <a:ext cx="2016224" cy="861774"/>
          </a:xfrm>
          <a:prstGeom prst="rect">
            <a:avLst/>
          </a:prstGeom>
          <a:noFill/>
        </p:spPr>
        <p:txBody>
          <a:bodyPr wrap="square" rtlCol="0">
            <a:spAutoFit/>
          </a:bodyPr>
          <a:lstStyle/>
          <a:p>
            <a:r>
              <a:rPr lang="hi-IN" dirty="0" smtClean="0">
                <a:solidFill>
                  <a:schemeClr val="accent4">
                    <a:lumMod val="50000"/>
                  </a:schemeClr>
                </a:solidFill>
                <a:latin typeface="Roboto Condensed" charset="0"/>
                <a:ea typeface="Roboto Condensed" charset="0"/>
              </a:rPr>
              <a:t>‘</a:t>
            </a:r>
            <a:r>
              <a:rPr lang="hi-IN" sz="1200" dirty="0" smtClean="0">
                <a:solidFill>
                  <a:schemeClr val="accent4">
                    <a:lumMod val="50000"/>
                  </a:schemeClr>
                </a:solidFill>
                <a:latin typeface="Roboto Condensed" charset="0"/>
                <a:ea typeface="Roboto Condensed" charset="0"/>
              </a:rPr>
              <a:t>पिंक पेपर सील’ का प्रयोग करते हुए एफएलसी के पश्चात सीयू को सील कर दिया जाता है। </a:t>
            </a:r>
            <a:endParaRPr lang="en-IN" dirty="0">
              <a:solidFill>
                <a:schemeClr val="accent4">
                  <a:lumMod val="50000"/>
                </a:schemeClr>
              </a:solidFill>
              <a:latin typeface="Roboto Condensed" charset="0"/>
              <a:ea typeface="Roboto Condensed" charset="0"/>
            </a:endParaRPr>
          </a:p>
        </p:txBody>
      </p:sp>
      <p:sp>
        <p:nvSpPr>
          <p:cNvPr id="129" name="TextBox 128"/>
          <p:cNvSpPr txBox="1"/>
          <p:nvPr/>
        </p:nvSpPr>
        <p:spPr>
          <a:xfrm>
            <a:off x="4860032" y="1308705"/>
            <a:ext cx="2016224" cy="646331"/>
          </a:xfrm>
          <a:prstGeom prst="rect">
            <a:avLst/>
          </a:prstGeom>
          <a:noFill/>
        </p:spPr>
        <p:txBody>
          <a:bodyPr wrap="square" rtlCol="0">
            <a:spAutoFit/>
          </a:bodyPr>
          <a:lstStyle/>
          <a:p>
            <a:r>
              <a:rPr lang="hi-IN" sz="1200" dirty="0" smtClean="0">
                <a:solidFill>
                  <a:schemeClr val="accent4">
                    <a:lumMod val="50000"/>
                  </a:schemeClr>
                </a:solidFill>
                <a:latin typeface="Roboto Condensed" charset="0"/>
                <a:ea typeface="Roboto Condensed" charset="0"/>
              </a:rPr>
              <a:t>इंजीनियरों और प्रतिनिधियों द्वारा सीलों पर हस्ताक्षर किए जाते हैं। </a:t>
            </a:r>
            <a:endParaRPr lang="en-IN" sz="1200" dirty="0">
              <a:solidFill>
                <a:schemeClr val="accent4">
                  <a:lumMod val="50000"/>
                </a:schemeClr>
              </a:solidFill>
              <a:latin typeface="Roboto Condensed" charset="0"/>
              <a:ea typeface="Roboto Condensed" charset="0"/>
            </a:endParaRPr>
          </a:p>
        </p:txBody>
      </p:sp>
      <p:sp>
        <p:nvSpPr>
          <p:cNvPr id="130" name="TextBox 129"/>
          <p:cNvSpPr txBox="1"/>
          <p:nvPr/>
        </p:nvSpPr>
        <p:spPr>
          <a:xfrm>
            <a:off x="6228184" y="4011910"/>
            <a:ext cx="2016224" cy="677108"/>
          </a:xfrm>
          <a:prstGeom prst="rect">
            <a:avLst/>
          </a:prstGeom>
          <a:noFill/>
        </p:spPr>
        <p:txBody>
          <a:bodyPr wrap="square" rtlCol="0">
            <a:spAutoFit/>
          </a:bodyPr>
          <a:lstStyle/>
          <a:p>
            <a:r>
              <a:rPr lang="hi-IN" sz="1200" dirty="0" smtClean="0">
                <a:solidFill>
                  <a:schemeClr val="accent4">
                    <a:lumMod val="50000"/>
                  </a:schemeClr>
                </a:solidFill>
                <a:latin typeface="Roboto Condensed" charset="0"/>
                <a:ea typeface="Roboto Condensed" charset="0"/>
              </a:rPr>
              <a:t>ईवीएम/वीवीपीएटी </a:t>
            </a:r>
            <a:r>
              <a:rPr lang="hi-IN" sz="1200" dirty="0">
                <a:solidFill>
                  <a:schemeClr val="accent4">
                    <a:lumMod val="50000"/>
                  </a:schemeClr>
                </a:solidFill>
                <a:latin typeface="Roboto Condensed" charset="0"/>
                <a:ea typeface="Roboto Condensed" charset="0"/>
              </a:rPr>
              <a:t> </a:t>
            </a:r>
            <a:r>
              <a:rPr lang="hi-IN" sz="1200" dirty="0" smtClean="0">
                <a:solidFill>
                  <a:schemeClr val="accent4">
                    <a:lumMod val="50000"/>
                  </a:schemeClr>
                </a:solidFill>
                <a:latin typeface="Roboto Condensed" charset="0"/>
                <a:ea typeface="Roboto Condensed" charset="0"/>
              </a:rPr>
              <a:t>का  </a:t>
            </a:r>
            <a:r>
              <a:rPr lang="en-IN" sz="1200" dirty="0" smtClean="0">
                <a:solidFill>
                  <a:schemeClr val="accent4">
                    <a:lumMod val="50000"/>
                  </a:schemeClr>
                </a:solidFill>
                <a:latin typeface="Roboto Condensed" charset="0"/>
                <a:ea typeface="Roboto Condensed" charset="0"/>
              </a:rPr>
              <a:t>24X7 </a:t>
            </a:r>
            <a:r>
              <a:rPr lang="hi-IN" sz="1200" dirty="0" smtClean="0">
                <a:solidFill>
                  <a:schemeClr val="accent4">
                    <a:lumMod val="50000"/>
                  </a:schemeClr>
                </a:solidFill>
                <a:latin typeface="Roboto Condensed" charset="0"/>
                <a:ea typeface="Roboto Condensed" charset="0"/>
              </a:rPr>
              <a:t>सुरक्षा के अधीन स्ट्रांग रूम में भंडारण किया जाता है</a:t>
            </a:r>
            <a:r>
              <a:rPr lang="hi-IN" dirty="0" smtClean="0">
                <a:solidFill>
                  <a:schemeClr val="accent4">
                    <a:lumMod val="50000"/>
                  </a:schemeClr>
                </a:solidFill>
                <a:latin typeface="Roboto Condensed" charset="0"/>
                <a:ea typeface="Roboto Condensed" charset="0"/>
              </a:rPr>
              <a:t>। </a:t>
            </a:r>
            <a:endParaRPr lang="en-IN" dirty="0">
              <a:solidFill>
                <a:schemeClr val="accent4">
                  <a:lumMod val="50000"/>
                </a:schemeClr>
              </a:solidFill>
              <a:latin typeface="Roboto Condensed" charset="0"/>
              <a:ea typeface="Roboto Condensed" charset="0"/>
            </a:endParaRPr>
          </a:p>
        </p:txBody>
      </p:sp>
      <p:sp>
        <p:nvSpPr>
          <p:cNvPr id="131" name="TextBox 130"/>
          <p:cNvSpPr txBox="1"/>
          <p:nvPr/>
        </p:nvSpPr>
        <p:spPr>
          <a:xfrm>
            <a:off x="6804248" y="1164689"/>
            <a:ext cx="2232248" cy="646331"/>
          </a:xfrm>
          <a:prstGeom prst="rect">
            <a:avLst/>
          </a:prstGeom>
          <a:noFill/>
        </p:spPr>
        <p:txBody>
          <a:bodyPr wrap="square" rtlCol="0">
            <a:spAutoFit/>
          </a:bodyPr>
          <a:lstStyle/>
          <a:p>
            <a:r>
              <a:rPr lang="hi-IN" sz="1200" dirty="0" smtClean="0">
                <a:solidFill>
                  <a:schemeClr val="accent4">
                    <a:lumMod val="50000"/>
                  </a:schemeClr>
                </a:solidFill>
                <a:latin typeface="Roboto Condensed" charset="0"/>
                <a:ea typeface="Roboto Condensed" charset="0"/>
              </a:rPr>
              <a:t>राजनैतिक दलों के प्रतिनिधियों के साथ रिकॉर्ड रजिस्टर की फोटोप्रतियां साझा की जाती हैं। </a:t>
            </a:r>
            <a:endParaRPr lang="en-IN" sz="1200" dirty="0">
              <a:solidFill>
                <a:schemeClr val="accent4">
                  <a:lumMod val="50000"/>
                </a:schemeClr>
              </a:solidFill>
              <a:latin typeface="Roboto Condensed" charset="0"/>
              <a:ea typeface="Roboto Condensed" charset="0"/>
            </a:endParaRPr>
          </a:p>
        </p:txBody>
      </p:sp>
    </p:spTree>
    <p:extLst>
      <p:ext uri="{BB962C8B-B14F-4D97-AF65-F5344CB8AC3E}">
        <p14:creationId xmlns:p14="http://schemas.microsoft.com/office/powerpoint/2010/main" val="2488008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a:xfrm>
            <a:off x="7415285" y="4597422"/>
            <a:ext cx="1487400" cy="315600"/>
          </a:xfrm>
        </p:spPr>
        <p:txBody>
          <a:bodyPr/>
          <a:lstStyle/>
          <a:p>
            <a:pPr lvl="0">
              <a:spcBef>
                <a:spcPts val="0"/>
              </a:spcBef>
              <a:buNone/>
            </a:pPr>
            <a:fld id="{00000000-1234-1234-1234-123412341234}" type="slidenum">
              <a:rPr lang="en" smtClean="0"/>
              <a:pPr lvl="0">
                <a:spcBef>
                  <a:spcPts val="0"/>
                </a:spcBef>
                <a:buNone/>
              </a:pPr>
              <a:t>18</a:t>
            </a:fld>
            <a:endParaRPr lang="en"/>
          </a:p>
        </p:txBody>
      </p:sp>
      <p:sp>
        <p:nvSpPr>
          <p:cNvPr id="93" name="Title 92"/>
          <p:cNvSpPr>
            <a:spLocks noGrp="1"/>
          </p:cNvSpPr>
          <p:nvPr>
            <p:ph type="title"/>
          </p:nvPr>
        </p:nvSpPr>
        <p:spPr>
          <a:xfrm>
            <a:off x="611560" y="388489"/>
            <a:ext cx="5258400" cy="766200"/>
          </a:xfrm>
        </p:spPr>
        <p:txBody>
          <a:bodyPr/>
          <a:lstStyle/>
          <a:p>
            <a:r>
              <a:rPr lang="en-IN" dirty="0" smtClean="0"/>
              <a:t>4. </a:t>
            </a:r>
            <a:r>
              <a:rPr lang="hi-IN" dirty="0" smtClean="0"/>
              <a:t>अभ्यर्थी (कैंडिडेट) सेंटिंग </a:t>
            </a:r>
            <a:endParaRPr lang="en-IN" dirty="0"/>
          </a:p>
        </p:txBody>
      </p:sp>
      <p:sp>
        <p:nvSpPr>
          <p:cNvPr id="102" name="Content Placeholder 2"/>
          <p:cNvSpPr txBox="1">
            <a:spLocks/>
          </p:cNvSpPr>
          <p:nvPr/>
        </p:nvSpPr>
        <p:spPr bwMode="auto">
          <a:xfrm>
            <a:off x="861137" y="3938386"/>
            <a:ext cx="5982326" cy="45707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lvl="0"/>
            <a:r>
              <a:rPr lang="hi-IN" sz="1600" b="1" dirty="0" smtClean="0">
                <a:solidFill>
                  <a:schemeClr val="tx1">
                    <a:lumMod val="85000"/>
                    <a:lumOff val="15000"/>
                  </a:schemeClr>
                </a:solidFill>
                <a:latin typeface="Intel Clear" panose="020B0604020203020204" pitchFamily="34" charset="0"/>
              </a:rPr>
              <a:t>वीडियोग्राफी और पूर्ण सुरक्षा के अधीन पूर्णत: सुरक्षित हॉल। </a:t>
            </a:r>
            <a:endParaRPr lang="en-US" sz="1600" b="1" dirty="0">
              <a:solidFill>
                <a:schemeClr val="tx1">
                  <a:lumMod val="85000"/>
                  <a:lumOff val="15000"/>
                </a:schemeClr>
              </a:solidFill>
              <a:latin typeface="Intel Clear" panose="020B0604020203020204" pitchFamily="34" charset="0"/>
            </a:endParaRPr>
          </a:p>
        </p:txBody>
      </p:sp>
      <p:sp>
        <p:nvSpPr>
          <p:cNvPr id="103" name="Content Placeholder 2"/>
          <p:cNvSpPr txBox="1">
            <a:spLocks/>
          </p:cNvSpPr>
          <p:nvPr/>
        </p:nvSpPr>
        <p:spPr bwMode="auto">
          <a:xfrm>
            <a:off x="829024" y="3275258"/>
            <a:ext cx="6297791" cy="57516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algn="just">
              <a:spcBef>
                <a:spcPts val="600"/>
              </a:spcBef>
            </a:pPr>
            <a:r>
              <a:rPr lang="hi-IN" sz="1600" b="1" dirty="0" smtClean="0">
                <a:solidFill>
                  <a:schemeClr val="accent1">
                    <a:lumMod val="50000"/>
                  </a:schemeClr>
                </a:solidFill>
                <a:latin typeface="Roboto Condensed" charset="0"/>
                <a:ea typeface="Roboto Condensed" charset="0"/>
              </a:rPr>
              <a:t>निर्वाचन लड़ने वाले अभ्यर्थियों के नामों को अंतिम रूप देने के पश्‍चात किया जाता है। </a:t>
            </a:r>
            <a:endParaRPr lang="en-US" sz="1600" b="1" dirty="0">
              <a:solidFill>
                <a:schemeClr val="accent1">
                  <a:lumMod val="50000"/>
                </a:schemeClr>
              </a:solidFill>
              <a:latin typeface="Roboto Condensed" charset="0"/>
              <a:ea typeface="Roboto Condensed" charset="0"/>
            </a:endParaRPr>
          </a:p>
        </p:txBody>
      </p:sp>
      <p:cxnSp>
        <p:nvCxnSpPr>
          <p:cNvPr id="104" name="Straight Connector 103"/>
          <p:cNvCxnSpPr/>
          <p:nvPr/>
        </p:nvCxnSpPr>
        <p:spPr>
          <a:xfrm flipH="1" flipV="1">
            <a:off x="190769" y="3861665"/>
            <a:ext cx="6652694" cy="1"/>
          </a:xfrm>
          <a:prstGeom prst="line">
            <a:avLst/>
          </a:prstGeom>
          <a:ln w="6350">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105" name="Picture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643758"/>
            <a:ext cx="6807966" cy="185401"/>
          </a:xfrm>
          <a:prstGeom prst="rect">
            <a:avLst/>
          </a:prstGeom>
        </p:spPr>
      </p:pic>
      <p:sp>
        <p:nvSpPr>
          <p:cNvPr id="106" name="Oval 105"/>
          <p:cNvSpPr/>
          <p:nvPr/>
        </p:nvSpPr>
        <p:spPr>
          <a:xfrm>
            <a:off x="275252" y="3275258"/>
            <a:ext cx="427382" cy="427382"/>
          </a:xfrm>
          <a:prstGeom prst="ellipse">
            <a:avLst/>
          </a:prstGeom>
          <a:solidFill>
            <a:srgbClr val="007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Content Placeholder 2"/>
          <p:cNvSpPr txBox="1">
            <a:spLocks/>
          </p:cNvSpPr>
          <p:nvPr/>
        </p:nvSpPr>
        <p:spPr bwMode="auto">
          <a:xfrm>
            <a:off x="402807" y="3315014"/>
            <a:ext cx="309766" cy="42738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lvl="0"/>
            <a:r>
              <a:rPr lang="en-US" sz="2400" b="1" dirty="0" smtClean="0">
                <a:solidFill>
                  <a:schemeClr val="bg1"/>
                </a:solidFill>
                <a:latin typeface="Intel Clear" panose="020B0604020203020204" pitchFamily="34" charset="0"/>
              </a:rPr>
              <a:t>1</a:t>
            </a:r>
            <a:endParaRPr lang="en-US" sz="2400" b="1" dirty="0">
              <a:solidFill>
                <a:schemeClr val="bg1"/>
              </a:solidFill>
              <a:latin typeface="Intel Clear" panose="020B0604020203020204" pitchFamily="34" charset="0"/>
            </a:endParaRPr>
          </a:p>
        </p:txBody>
      </p:sp>
      <p:grpSp>
        <p:nvGrpSpPr>
          <p:cNvPr id="2" name="Group 19"/>
          <p:cNvGrpSpPr/>
          <p:nvPr/>
        </p:nvGrpSpPr>
        <p:grpSpPr>
          <a:xfrm>
            <a:off x="275252" y="3922379"/>
            <a:ext cx="437321" cy="467137"/>
            <a:chOff x="1341784" y="2742876"/>
            <a:chExt cx="437321" cy="467137"/>
          </a:xfrm>
        </p:grpSpPr>
        <p:sp>
          <p:nvSpPr>
            <p:cNvPr id="109" name="Oval 108"/>
            <p:cNvSpPr/>
            <p:nvPr/>
          </p:nvSpPr>
          <p:spPr>
            <a:xfrm>
              <a:off x="1341784" y="2742876"/>
              <a:ext cx="427382" cy="427382"/>
            </a:xfrm>
            <a:prstGeom prst="ellipse">
              <a:avLst/>
            </a:prstGeom>
            <a:solidFill>
              <a:srgbClr val="007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0" name="Content Placeholder 2"/>
            <p:cNvSpPr txBox="1">
              <a:spLocks/>
            </p:cNvSpPr>
            <p:nvPr/>
          </p:nvSpPr>
          <p:spPr bwMode="auto">
            <a:xfrm>
              <a:off x="1469339" y="2782632"/>
              <a:ext cx="309766" cy="42738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lvl="0"/>
              <a:r>
                <a:rPr lang="en-US" sz="2400" b="1" dirty="0" smtClean="0">
                  <a:solidFill>
                    <a:schemeClr val="bg1"/>
                  </a:solidFill>
                  <a:latin typeface="Intel Clear" panose="020B0604020203020204" pitchFamily="34" charset="0"/>
                </a:rPr>
                <a:t>2</a:t>
              </a:r>
              <a:endParaRPr lang="en-US" sz="2400" b="1" dirty="0">
                <a:solidFill>
                  <a:schemeClr val="bg1"/>
                </a:solidFill>
                <a:latin typeface="Intel Clear" panose="020B0604020203020204" pitchFamily="34" charset="0"/>
              </a:endParaRPr>
            </a:p>
          </p:txBody>
        </p:sp>
      </p:grpSp>
      <p:sp>
        <p:nvSpPr>
          <p:cNvPr id="111" name="Oval 110"/>
          <p:cNvSpPr/>
          <p:nvPr/>
        </p:nvSpPr>
        <p:spPr>
          <a:xfrm>
            <a:off x="265108" y="4604332"/>
            <a:ext cx="427382" cy="427382"/>
          </a:xfrm>
          <a:prstGeom prst="ellipse">
            <a:avLst/>
          </a:prstGeom>
          <a:solidFill>
            <a:srgbClr val="0071C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Content Placeholder 2"/>
          <p:cNvSpPr txBox="1">
            <a:spLocks/>
          </p:cNvSpPr>
          <p:nvPr/>
        </p:nvSpPr>
        <p:spPr bwMode="auto">
          <a:xfrm>
            <a:off x="392663" y="4644088"/>
            <a:ext cx="309766" cy="42738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lvl="0"/>
            <a:r>
              <a:rPr lang="en-US" sz="2400" b="1" dirty="0" smtClean="0">
                <a:solidFill>
                  <a:schemeClr val="bg1"/>
                </a:solidFill>
                <a:latin typeface="Intel Clear" panose="020B0604020203020204" pitchFamily="34" charset="0"/>
              </a:rPr>
              <a:t>3</a:t>
            </a:r>
            <a:endParaRPr lang="en-US" sz="2400" b="1" dirty="0">
              <a:solidFill>
                <a:schemeClr val="bg1"/>
              </a:solidFill>
              <a:latin typeface="Intel Clear" panose="020B0604020203020204" pitchFamily="34" charset="0"/>
            </a:endParaRPr>
          </a:p>
        </p:txBody>
      </p:sp>
      <p:cxnSp>
        <p:nvCxnSpPr>
          <p:cNvPr id="113" name="Straight Connector 112"/>
          <p:cNvCxnSpPr/>
          <p:nvPr/>
        </p:nvCxnSpPr>
        <p:spPr>
          <a:xfrm flipH="1" flipV="1">
            <a:off x="193100" y="4532324"/>
            <a:ext cx="6652694" cy="1"/>
          </a:xfrm>
          <a:prstGeom prst="line">
            <a:avLst/>
          </a:prstGeom>
          <a:ln w="6350">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14" name="Content Placeholder 2"/>
          <p:cNvSpPr txBox="1">
            <a:spLocks/>
          </p:cNvSpPr>
          <p:nvPr/>
        </p:nvSpPr>
        <p:spPr bwMode="auto">
          <a:xfrm>
            <a:off x="762000" y="4572014"/>
            <a:ext cx="5982326" cy="36181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75000"/>
              </a:spcBef>
              <a:spcAft>
                <a:spcPct val="0"/>
              </a:spcAft>
              <a:defRPr sz="2000">
                <a:solidFill>
                  <a:schemeClr val="tx1"/>
                </a:solidFill>
                <a:latin typeface="Verdana"/>
                <a:ea typeface="ＭＳ Ｐゴシック" pitchFamily="34" charset="-128"/>
                <a:cs typeface="Verdana"/>
              </a:defRPr>
            </a:lvl1pPr>
            <a:lvl2pPr marL="185708" indent="-184119" algn="l" rtl="0" eaLnBrk="1" fontAlgn="base" hangingPunct="1">
              <a:spcBef>
                <a:spcPct val="40000"/>
              </a:spcBef>
              <a:spcAft>
                <a:spcPct val="0"/>
              </a:spcAft>
              <a:buClr>
                <a:schemeClr val="tx1"/>
              </a:buClr>
              <a:buFont typeface="Times" pitchFamily="18" charset="0"/>
              <a:buChar char="•"/>
              <a:defRPr sz="2000">
                <a:solidFill>
                  <a:schemeClr val="tx1"/>
                </a:solidFill>
                <a:latin typeface="Verdana"/>
                <a:ea typeface="ＭＳ Ｐゴシック" pitchFamily="34" charset="-128"/>
                <a:cs typeface="Verdana"/>
              </a:defRPr>
            </a:lvl2pPr>
            <a:lvl3pPr marL="414271" indent="-226975"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3pPr>
            <a:lvl4pPr marL="568232" indent="-152374" algn="l" rtl="0" eaLnBrk="1" fontAlgn="base" hangingPunct="1">
              <a:spcBef>
                <a:spcPct val="20000"/>
              </a:spcBef>
              <a:spcAft>
                <a:spcPct val="0"/>
              </a:spcAft>
              <a:buClr>
                <a:schemeClr val="bg2"/>
              </a:buClr>
              <a:buFont typeface="Neo Sans Intel" pitchFamily="34" charset="0"/>
              <a:buChar char="–"/>
              <a:defRPr>
                <a:solidFill>
                  <a:schemeClr val="tx1"/>
                </a:solidFill>
                <a:latin typeface="Verdana"/>
                <a:ea typeface="ＭＳ Ｐゴシック" pitchFamily="34" charset="-128"/>
                <a:cs typeface="Verdana"/>
              </a:defRPr>
            </a:lvl4pPr>
            <a:lvl5pPr marL="761876" indent="-192057" algn="l" rtl="0" eaLnBrk="1" fontAlgn="base" hangingPunct="1">
              <a:spcBef>
                <a:spcPct val="20000"/>
              </a:spcBef>
              <a:spcAft>
                <a:spcPct val="0"/>
              </a:spcAft>
              <a:buClr>
                <a:schemeClr val="bg2"/>
              </a:buClr>
              <a:buChar char="–"/>
              <a:defRPr>
                <a:solidFill>
                  <a:schemeClr val="tx1"/>
                </a:solidFill>
                <a:latin typeface="Verdana"/>
                <a:ea typeface="ＭＳ Ｐゴシック" pitchFamily="34" charset="-128"/>
                <a:cs typeface="Verdana"/>
              </a:defRPr>
            </a:lvl5pPr>
            <a:lvl6pPr marL="1219001" indent="-192057" algn="l" rtl="0" eaLnBrk="1" fontAlgn="base" hangingPunct="1">
              <a:spcBef>
                <a:spcPct val="20000"/>
              </a:spcBef>
              <a:spcAft>
                <a:spcPct val="0"/>
              </a:spcAft>
              <a:buClr>
                <a:schemeClr val="bg2"/>
              </a:buClr>
              <a:buChar char="–"/>
              <a:defRPr sz="1600">
                <a:solidFill>
                  <a:schemeClr val="tx1"/>
                </a:solidFill>
                <a:latin typeface="+mn-lt"/>
                <a:cs typeface="+mn-cs"/>
              </a:defRPr>
            </a:lvl6pPr>
            <a:lvl7pPr marL="1676127" indent="-192057" algn="l" rtl="0" eaLnBrk="1" fontAlgn="base" hangingPunct="1">
              <a:spcBef>
                <a:spcPct val="20000"/>
              </a:spcBef>
              <a:spcAft>
                <a:spcPct val="0"/>
              </a:spcAft>
              <a:buClr>
                <a:schemeClr val="bg2"/>
              </a:buClr>
              <a:buChar char="–"/>
              <a:defRPr sz="1600">
                <a:solidFill>
                  <a:schemeClr val="tx1"/>
                </a:solidFill>
                <a:latin typeface="+mn-lt"/>
                <a:cs typeface="+mn-cs"/>
              </a:defRPr>
            </a:lvl7pPr>
            <a:lvl8pPr marL="2133252" indent="-192057" algn="l" rtl="0" eaLnBrk="1" fontAlgn="base" hangingPunct="1">
              <a:spcBef>
                <a:spcPct val="20000"/>
              </a:spcBef>
              <a:spcAft>
                <a:spcPct val="0"/>
              </a:spcAft>
              <a:buClr>
                <a:schemeClr val="bg2"/>
              </a:buClr>
              <a:buChar char="–"/>
              <a:defRPr sz="1600">
                <a:solidFill>
                  <a:schemeClr val="tx1"/>
                </a:solidFill>
                <a:latin typeface="+mn-lt"/>
                <a:cs typeface="+mn-cs"/>
              </a:defRPr>
            </a:lvl8pPr>
            <a:lvl9pPr marL="2590377" indent="-192057" algn="l" rtl="0" eaLnBrk="1" fontAlgn="base" hangingPunct="1">
              <a:spcBef>
                <a:spcPct val="20000"/>
              </a:spcBef>
              <a:spcAft>
                <a:spcPct val="0"/>
              </a:spcAft>
              <a:buClr>
                <a:schemeClr val="bg2"/>
              </a:buClr>
              <a:buChar char="–"/>
              <a:defRPr sz="1600">
                <a:solidFill>
                  <a:schemeClr val="tx1"/>
                </a:solidFill>
                <a:latin typeface="+mn-lt"/>
                <a:cs typeface="+mn-cs"/>
              </a:defRPr>
            </a:lvl9pPr>
          </a:lstStyle>
          <a:p>
            <a:pPr algn="just">
              <a:spcBef>
                <a:spcPts val="600"/>
              </a:spcBef>
            </a:pPr>
            <a:r>
              <a:rPr lang="hi-IN" sz="1600" b="1" dirty="0" smtClean="0">
                <a:solidFill>
                  <a:schemeClr val="accent1">
                    <a:lumMod val="50000"/>
                  </a:schemeClr>
                </a:solidFill>
                <a:latin typeface="Roboto Condensed" charset="0"/>
                <a:ea typeface="Roboto Condensed" charset="0"/>
              </a:rPr>
              <a:t>अभ्यर्थियों और उनके अभिकर्त्‍ताओं की उपस्थिति में किया जाता है। </a:t>
            </a:r>
            <a:endParaRPr lang="en-US" sz="1600" b="1" dirty="0">
              <a:solidFill>
                <a:schemeClr val="accent1">
                  <a:lumMod val="50000"/>
                </a:schemeClr>
              </a:solidFill>
              <a:latin typeface="Roboto Condensed" charset="0"/>
              <a:ea typeface="Roboto Condensed" charset="0"/>
            </a:endParaRPr>
          </a:p>
        </p:txBody>
      </p:sp>
      <p:sp>
        <p:nvSpPr>
          <p:cNvPr id="115" name="Rounded Rectangle 114"/>
          <p:cNvSpPr/>
          <p:nvPr/>
        </p:nvSpPr>
        <p:spPr>
          <a:xfrm>
            <a:off x="35496" y="1802540"/>
            <a:ext cx="2304256" cy="913226"/>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hi-IN" dirty="0">
                <a:solidFill>
                  <a:schemeClr val="bg1"/>
                </a:solidFill>
                <a:latin typeface="Roboto Condensed" charset="0"/>
                <a:ea typeface="Roboto Condensed" charset="0"/>
              </a:rPr>
              <a:t>बैलेट </a:t>
            </a:r>
            <a:r>
              <a:rPr lang="hi-IN" dirty="0" smtClean="0">
                <a:solidFill>
                  <a:schemeClr val="bg1"/>
                </a:solidFill>
                <a:latin typeface="Roboto Condensed" charset="0"/>
                <a:ea typeface="Roboto Condensed" charset="0"/>
              </a:rPr>
              <a:t>यूनिट में पेपर डालें और अभ्यर्थियों की संख्‍या सेट करें। </a:t>
            </a:r>
            <a:endParaRPr lang="en-US" dirty="0">
              <a:solidFill>
                <a:schemeClr val="bg1"/>
              </a:solidFill>
              <a:latin typeface="Roboto Condensed" charset="0"/>
              <a:ea typeface="Roboto Condensed" charset="0"/>
            </a:endParaRPr>
          </a:p>
        </p:txBody>
      </p:sp>
      <p:sp>
        <p:nvSpPr>
          <p:cNvPr id="116" name="Rounded Rectangle 115"/>
          <p:cNvSpPr/>
          <p:nvPr/>
        </p:nvSpPr>
        <p:spPr>
          <a:xfrm>
            <a:off x="2857488" y="1773700"/>
            <a:ext cx="1728100" cy="913226"/>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hi-IN" dirty="0" smtClean="0">
                <a:solidFill>
                  <a:schemeClr val="bg1"/>
                </a:solidFill>
                <a:latin typeface="Roboto Condensed" charset="0"/>
                <a:ea typeface="Roboto Condensed" charset="0"/>
              </a:rPr>
              <a:t>बैलेट यूनिट को सील करें </a:t>
            </a:r>
            <a:endParaRPr lang="en-US" sz="1600" dirty="0">
              <a:solidFill>
                <a:schemeClr val="bg1"/>
              </a:solidFill>
              <a:latin typeface="Roboto Condensed" charset="0"/>
              <a:ea typeface="Roboto Condensed" charset="0"/>
            </a:endParaRPr>
          </a:p>
        </p:txBody>
      </p:sp>
      <p:sp>
        <p:nvSpPr>
          <p:cNvPr id="117" name="Rounded Rectangle 116"/>
          <p:cNvSpPr/>
          <p:nvPr/>
        </p:nvSpPr>
        <p:spPr>
          <a:xfrm>
            <a:off x="4876800" y="1773700"/>
            <a:ext cx="2173828" cy="913226"/>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hi-IN" sz="1200" dirty="0" smtClean="0">
                <a:solidFill>
                  <a:schemeClr val="bg1"/>
                </a:solidFill>
                <a:latin typeface="Roboto Condensed" charset="0"/>
                <a:ea typeface="Roboto Condensed" charset="0"/>
              </a:rPr>
              <a:t>वीवीपैट युक्‍त प्रत्येक ईवीएम पर छद्म मतदान (</a:t>
            </a:r>
            <a:r>
              <a:rPr lang="en-IN" sz="1200" dirty="0" smtClean="0">
                <a:solidFill>
                  <a:schemeClr val="bg1"/>
                </a:solidFill>
                <a:latin typeface="Roboto Condensed" charset="0"/>
                <a:ea typeface="Roboto Condensed" charset="0"/>
              </a:rPr>
              <a:t>Mock Poll) </a:t>
            </a:r>
            <a:r>
              <a:rPr lang="en-US" sz="1200" dirty="0" smtClean="0">
                <a:solidFill>
                  <a:schemeClr val="bg1"/>
                </a:solidFill>
                <a:latin typeface="Roboto Condensed" charset="0"/>
                <a:ea typeface="Roboto Condensed" charset="0"/>
              </a:rPr>
              <a:t>+ 5%</a:t>
            </a:r>
            <a:r>
              <a:rPr lang="hi-IN" sz="1200" dirty="0" smtClean="0">
                <a:solidFill>
                  <a:schemeClr val="bg1"/>
                </a:solidFill>
                <a:latin typeface="Roboto Condensed" charset="0"/>
                <a:ea typeface="Roboto Condensed" charset="0"/>
              </a:rPr>
              <a:t> वीवीपैट युक्‍त ईवीएम पर 1000 मत</a:t>
            </a:r>
            <a:endParaRPr lang="en-US" sz="1200" dirty="0">
              <a:solidFill>
                <a:schemeClr val="bg1"/>
              </a:solidFill>
              <a:latin typeface="Roboto Condensed" charset="0"/>
              <a:ea typeface="Roboto Condensed" charset="0"/>
            </a:endParaRPr>
          </a:p>
        </p:txBody>
      </p:sp>
      <p:pic>
        <p:nvPicPr>
          <p:cNvPr id="118" name="Picture 117" descr="Prep EVM.jpg"/>
          <p:cNvPicPr>
            <a:picLocks noChangeAspect="1"/>
          </p:cNvPicPr>
          <p:nvPr/>
        </p:nvPicPr>
        <p:blipFill>
          <a:blip r:embed="rId4"/>
          <a:stretch>
            <a:fillRect/>
          </a:stretch>
        </p:blipFill>
        <p:spPr>
          <a:xfrm>
            <a:off x="7024990" y="1419622"/>
            <a:ext cx="1996501" cy="1288805"/>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sp>
        <p:nvSpPr>
          <p:cNvPr id="119" name="Right Arrow 118"/>
          <p:cNvSpPr/>
          <p:nvPr/>
        </p:nvSpPr>
        <p:spPr>
          <a:xfrm>
            <a:off x="2353340" y="2133740"/>
            <a:ext cx="34645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TextBox 120"/>
          <p:cNvSpPr txBox="1"/>
          <p:nvPr/>
        </p:nvSpPr>
        <p:spPr>
          <a:xfrm>
            <a:off x="107504" y="1379552"/>
            <a:ext cx="3312368" cy="400110"/>
          </a:xfrm>
          <a:prstGeom prst="rect">
            <a:avLst/>
          </a:prstGeom>
          <a:noFill/>
        </p:spPr>
        <p:txBody>
          <a:bodyPr wrap="square" rtlCol="0">
            <a:spAutoFit/>
          </a:bodyPr>
          <a:lstStyle/>
          <a:p>
            <a:r>
              <a:rPr lang="hi-IN" sz="2000" b="1" u="sng" dirty="0">
                <a:solidFill>
                  <a:schemeClr val="accent1">
                    <a:lumMod val="50000"/>
                  </a:schemeClr>
                </a:solidFill>
                <a:latin typeface="Roboto Condensed"/>
                <a:ea typeface="Roboto Condensed"/>
                <a:cs typeface="Roboto Condensed"/>
                <a:sym typeface="Roboto Condensed"/>
              </a:rPr>
              <a:t>प्रक्रिया </a:t>
            </a:r>
            <a:r>
              <a:rPr lang="en-IN" sz="2000" b="1" u="sng" dirty="0" smtClean="0">
                <a:solidFill>
                  <a:schemeClr val="accent1">
                    <a:lumMod val="50000"/>
                  </a:schemeClr>
                </a:solidFill>
                <a:latin typeface="Roboto Condensed"/>
                <a:ea typeface="Roboto Condensed"/>
                <a:cs typeface="Roboto Condensed"/>
                <a:sym typeface="Roboto Condensed"/>
              </a:rPr>
              <a:t> </a:t>
            </a:r>
            <a:endParaRPr lang="en-IN" sz="2000" b="1" u="sng" dirty="0">
              <a:solidFill>
                <a:schemeClr val="accent1">
                  <a:lumMod val="50000"/>
                </a:schemeClr>
              </a:solidFill>
              <a:latin typeface="Roboto Condensed"/>
              <a:ea typeface="Roboto Condensed"/>
              <a:cs typeface="Roboto Condensed"/>
              <a:sym typeface="Roboto Condensed"/>
            </a:endParaRPr>
          </a:p>
        </p:txBody>
      </p:sp>
      <p:sp>
        <p:nvSpPr>
          <p:cNvPr id="122" name="TextBox 121"/>
          <p:cNvSpPr txBox="1"/>
          <p:nvPr/>
        </p:nvSpPr>
        <p:spPr>
          <a:xfrm>
            <a:off x="107504" y="2787774"/>
            <a:ext cx="3312368" cy="400110"/>
          </a:xfrm>
          <a:prstGeom prst="rect">
            <a:avLst/>
          </a:prstGeom>
          <a:noFill/>
        </p:spPr>
        <p:txBody>
          <a:bodyPr wrap="square" rtlCol="0">
            <a:spAutoFit/>
          </a:bodyPr>
          <a:lstStyle/>
          <a:p>
            <a:r>
              <a:rPr lang="hi-IN" sz="1800" b="1" u="sng" dirty="0" smtClean="0">
                <a:solidFill>
                  <a:schemeClr val="accent1">
                    <a:lumMod val="50000"/>
                  </a:schemeClr>
                </a:solidFill>
                <a:latin typeface="Roboto Condensed"/>
                <a:ea typeface="Roboto Condensed"/>
                <a:cs typeface="Roboto Condensed"/>
                <a:sym typeface="Roboto Condensed"/>
              </a:rPr>
              <a:t>रक्षोपाय </a:t>
            </a:r>
            <a:r>
              <a:rPr lang="hi-IN" sz="2000" b="1" u="sng" dirty="0" smtClean="0">
                <a:solidFill>
                  <a:schemeClr val="accent1">
                    <a:lumMod val="50000"/>
                  </a:schemeClr>
                </a:solidFill>
                <a:latin typeface="Roboto Condensed"/>
                <a:ea typeface="Roboto Condensed"/>
                <a:cs typeface="Roboto Condensed"/>
                <a:sym typeface="Roboto Condensed"/>
              </a:rPr>
              <a:t> </a:t>
            </a:r>
            <a:endParaRPr lang="en-IN" sz="2000" b="1" u="sng" dirty="0">
              <a:solidFill>
                <a:schemeClr val="accent1">
                  <a:lumMod val="50000"/>
                </a:schemeClr>
              </a:solidFill>
              <a:latin typeface="Roboto Condensed"/>
              <a:ea typeface="Roboto Condensed"/>
              <a:cs typeface="Roboto Condensed"/>
              <a:sym typeface="Roboto Condensed"/>
            </a:endParaRPr>
          </a:p>
        </p:txBody>
      </p:sp>
      <p:sp>
        <p:nvSpPr>
          <p:cNvPr id="25" name="Right Arrow 24"/>
          <p:cNvSpPr/>
          <p:nvPr/>
        </p:nvSpPr>
        <p:spPr>
          <a:xfrm>
            <a:off x="4585588" y="2139702"/>
            <a:ext cx="34645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131150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4</a:t>
            </a:r>
            <a:r>
              <a:rPr lang="en-IN" dirty="0" smtClean="0"/>
              <a:t>. </a:t>
            </a:r>
            <a:r>
              <a:rPr lang="hi-IN" dirty="0" smtClean="0"/>
              <a:t>यादृच्छिकीकरण </a:t>
            </a:r>
            <a:r>
              <a:rPr lang="en-IN" dirty="0" smtClean="0">
                <a:solidFill>
                  <a:schemeClr val="accent1">
                    <a:lumMod val="50000"/>
                  </a:schemeClr>
                </a:solidFill>
                <a:latin typeface="Roboto Condensed" charset="0"/>
                <a:ea typeface="Roboto Condensed" charset="0"/>
              </a:rPr>
              <a:t>(Randomization)</a:t>
            </a:r>
            <a:r>
              <a:rPr lang="hi-IN" dirty="0" smtClean="0">
                <a:solidFill>
                  <a:schemeClr val="accent1">
                    <a:lumMod val="50000"/>
                  </a:schemeClr>
                </a:solidFill>
                <a:latin typeface="Roboto Condensed" charset="0"/>
                <a:ea typeface="Roboto Condensed" charset="0"/>
              </a:rPr>
              <a:t>         </a:t>
            </a:r>
            <a:r>
              <a:rPr lang="hi-IN" sz="1600" dirty="0" smtClean="0">
                <a:solidFill>
                  <a:schemeClr val="accent1">
                    <a:lumMod val="50000"/>
                  </a:schemeClr>
                </a:solidFill>
                <a:latin typeface="Roboto Condensed" charset="0"/>
                <a:ea typeface="Roboto Condensed" charset="0"/>
              </a:rPr>
              <a:t>(1/4)</a:t>
            </a:r>
            <a:r>
              <a:rPr lang="hi-IN" dirty="0" smtClean="0"/>
              <a:t>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19</a:t>
            </a:fld>
            <a:endParaRPr lang="en"/>
          </a:p>
        </p:txBody>
      </p:sp>
      <p:sp>
        <p:nvSpPr>
          <p:cNvPr id="9223" name="1st Randomization"/>
          <p:cNvSpPr>
            <a:spLocks noGrp="1"/>
          </p:cNvSpPr>
          <p:nvPr>
            <p:ph type="body" idx="4294967295"/>
          </p:nvPr>
        </p:nvSpPr>
        <p:spPr>
          <a:xfrm>
            <a:off x="395436" y="2489289"/>
            <a:ext cx="2592388" cy="514509"/>
          </a:xfrm>
        </p:spPr>
        <p:txBody>
          <a:bodyPr/>
          <a:lstStyle/>
          <a:p>
            <a:pPr lvl="0" algn="just">
              <a:buNone/>
            </a:pPr>
            <a:endParaRPr lang="hi-IN" sz="1800" b="1" u="sng" dirty="0" smtClean="0"/>
          </a:p>
          <a:p>
            <a:pPr lvl="0" algn="just">
              <a:buNone/>
            </a:pPr>
            <a:r>
              <a:rPr lang="hi-IN" sz="1800" b="1" u="sng" dirty="0" smtClean="0"/>
              <a:t>प्रथम </a:t>
            </a:r>
            <a:r>
              <a:rPr lang="hi-IN" sz="1800" b="1" u="sng" dirty="0" smtClean="0">
                <a:solidFill>
                  <a:schemeClr val="accent1">
                    <a:lumMod val="50000"/>
                  </a:schemeClr>
                </a:solidFill>
              </a:rPr>
              <a:t>यादृच्छिकीकरण </a:t>
            </a:r>
            <a:r>
              <a:rPr lang="en-IN" sz="1800" dirty="0" smtClean="0">
                <a:solidFill>
                  <a:schemeClr val="accent1">
                    <a:lumMod val="50000"/>
                  </a:schemeClr>
                </a:solidFill>
                <a:latin typeface="Roboto Condensed" charset="0"/>
                <a:ea typeface="Roboto Condensed" charset="0"/>
              </a:rPr>
              <a:t>(Randomization) </a:t>
            </a:r>
            <a:endParaRPr lang="en-IN" sz="1800" b="1" u="sng" dirty="0"/>
          </a:p>
        </p:txBody>
      </p:sp>
      <p:sp>
        <p:nvSpPr>
          <p:cNvPr id="4" name="Rectangle 3"/>
          <p:cNvSpPr/>
          <p:nvPr/>
        </p:nvSpPr>
        <p:spPr>
          <a:xfrm>
            <a:off x="179512" y="1412071"/>
            <a:ext cx="7848872" cy="1569660"/>
          </a:xfrm>
          <a:prstGeom prst="rect">
            <a:avLst/>
          </a:prstGeom>
        </p:spPr>
        <p:txBody>
          <a:bodyPr wrap="square">
            <a:spAutoFit/>
          </a:bodyPr>
          <a:lstStyle/>
          <a:p>
            <a:pPr marL="342900" indent="-342900" algn="just">
              <a:buFont typeface="Wingdings" pitchFamily="2" charset="2"/>
              <a:buChar char="Ø"/>
            </a:pPr>
            <a:r>
              <a:rPr lang="hi-IN" sz="1600" dirty="0" smtClean="0">
                <a:solidFill>
                  <a:schemeClr val="accent1">
                    <a:lumMod val="50000"/>
                  </a:schemeClr>
                </a:solidFill>
                <a:latin typeface="Roboto Condensed Light"/>
                <a:ea typeface="Roboto Condensed Light"/>
                <a:cs typeface="Roboto Condensed Light"/>
                <a:sym typeface="Roboto Condensed Light"/>
              </a:rPr>
              <a:t>ईएमएस का उपयोग करते हुए ईवीएम का </a:t>
            </a:r>
            <a:r>
              <a:rPr lang="hi-IN" sz="1600" b="1" dirty="0" smtClean="0">
                <a:solidFill>
                  <a:schemeClr val="accent1">
                    <a:lumMod val="50000"/>
                  </a:schemeClr>
                </a:solidFill>
                <a:latin typeface="Roboto Condensed Light"/>
                <a:ea typeface="Roboto Condensed Light"/>
                <a:cs typeface="Roboto Condensed Light"/>
                <a:sym typeface="Roboto Condensed Light"/>
              </a:rPr>
              <a:t>दो बार यादृच्छिकीकरण </a:t>
            </a:r>
            <a:r>
              <a:rPr lang="en-IN" sz="1600" dirty="0" smtClean="0">
                <a:solidFill>
                  <a:schemeClr val="accent1">
                    <a:lumMod val="50000"/>
                  </a:schemeClr>
                </a:solidFill>
                <a:latin typeface="Roboto Condensed" charset="0"/>
                <a:ea typeface="Roboto Condensed" charset="0"/>
              </a:rPr>
              <a:t>(Randomization)</a:t>
            </a:r>
            <a:r>
              <a:rPr lang="hi-IN" sz="1600" b="1" dirty="0" smtClean="0">
                <a:solidFill>
                  <a:schemeClr val="accent1">
                    <a:lumMod val="50000"/>
                  </a:schemeClr>
                </a:solidFill>
                <a:latin typeface="Roboto Condensed Light"/>
                <a:ea typeface="Roboto Condensed Light"/>
                <a:cs typeface="Roboto Condensed Light"/>
                <a:sym typeface="Roboto Condensed Light"/>
              </a:rPr>
              <a:t> </a:t>
            </a:r>
            <a:r>
              <a:rPr lang="hi-IN" sz="1600" dirty="0" smtClean="0">
                <a:solidFill>
                  <a:schemeClr val="accent1">
                    <a:lumMod val="50000"/>
                  </a:schemeClr>
                </a:solidFill>
                <a:latin typeface="Roboto Condensed Light"/>
                <a:ea typeface="Roboto Condensed Light"/>
                <a:cs typeface="Roboto Condensed Light"/>
                <a:sym typeface="Roboto Condensed Light"/>
              </a:rPr>
              <a:t>किया जाता है। </a:t>
            </a:r>
          </a:p>
          <a:p>
            <a:pPr marL="342900" indent="-342900" algn="just">
              <a:buFont typeface="Wingdings" pitchFamily="2" charset="2"/>
              <a:buChar char="Ø"/>
            </a:pPr>
            <a:r>
              <a:rPr lang="hi-IN" sz="1600" dirty="0" smtClean="0">
                <a:solidFill>
                  <a:schemeClr val="accent1">
                    <a:lumMod val="50000"/>
                  </a:schemeClr>
                </a:solidFill>
                <a:latin typeface="Roboto Condensed Light"/>
                <a:ea typeface="Roboto Condensed Light"/>
                <a:cs typeface="+mj-cs"/>
                <a:sym typeface="Roboto Condensed Light"/>
              </a:rPr>
              <a:t>यादृच्छिकीकरण में कोई मानवीय हस्‍तक्षेप नहीं। </a:t>
            </a:r>
            <a:endParaRPr lang="en-IN" sz="1600" dirty="0">
              <a:solidFill>
                <a:schemeClr val="accent1">
                  <a:lumMod val="50000"/>
                </a:schemeClr>
              </a:solidFill>
              <a:latin typeface="Roboto Condensed Light"/>
              <a:ea typeface="Roboto Condensed Light"/>
              <a:cs typeface="+mj-cs"/>
              <a:sym typeface="Roboto Condensed Light"/>
            </a:endParaRPr>
          </a:p>
          <a:p>
            <a:pPr marL="342900" indent="-342900" algn="just">
              <a:buFont typeface="Wingdings" pitchFamily="2" charset="2"/>
              <a:buChar char="Ø"/>
            </a:pPr>
            <a:r>
              <a:rPr lang="hi-IN" sz="1600" dirty="0" smtClean="0">
                <a:solidFill>
                  <a:schemeClr val="accent1">
                    <a:lumMod val="50000"/>
                  </a:schemeClr>
                </a:solidFill>
                <a:latin typeface="Roboto Condensed Light"/>
                <a:ea typeface="Roboto Condensed Light"/>
                <a:cs typeface="Roboto Condensed Light"/>
                <a:sym typeface="Roboto Condensed Light"/>
              </a:rPr>
              <a:t>ईएमएस के अनुसार केवल एफएलसी अनुमोदित ईवीएम ही प्रथम यादृच्छिकीकरण </a:t>
            </a:r>
            <a:r>
              <a:rPr lang="en-IN" sz="1600" dirty="0" smtClean="0">
                <a:solidFill>
                  <a:schemeClr val="accent1">
                    <a:lumMod val="50000"/>
                  </a:schemeClr>
                </a:solidFill>
                <a:latin typeface="Roboto Condensed" charset="0"/>
                <a:ea typeface="Roboto Condensed" charset="0"/>
              </a:rPr>
              <a:t>(Randomization)</a:t>
            </a:r>
            <a:r>
              <a:rPr lang="hi-IN" sz="1600" dirty="0" smtClean="0">
                <a:solidFill>
                  <a:schemeClr val="accent1">
                    <a:lumMod val="50000"/>
                  </a:schemeClr>
                </a:solidFill>
                <a:latin typeface="Roboto Condensed Light"/>
                <a:ea typeface="Roboto Condensed Light"/>
                <a:cs typeface="Roboto Condensed Light"/>
                <a:sym typeface="Roboto Condensed Light"/>
              </a:rPr>
              <a:t> के लिए चुनी जाती है। </a:t>
            </a:r>
          </a:p>
          <a:p>
            <a:pPr marL="342900" indent="-342900" algn="just">
              <a:buFont typeface="Wingdings" pitchFamily="2" charset="2"/>
              <a:buChar char="Ø"/>
            </a:pPr>
            <a:endParaRPr lang="en-IN" sz="1600" dirty="0">
              <a:solidFill>
                <a:schemeClr val="accent1">
                  <a:lumMod val="50000"/>
                </a:schemeClr>
              </a:solidFill>
              <a:latin typeface="Roboto Condensed Light"/>
              <a:ea typeface="Roboto Condensed Light"/>
              <a:cs typeface="Roboto Condensed Light"/>
              <a:sym typeface="Roboto Condensed Light"/>
            </a:endParaRPr>
          </a:p>
        </p:txBody>
      </p:sp>
      <p:sp>
        <p:nvSpPr>
          <p:cNvPr id="9226" name="1st randomization Text"/>
          <p:cNvSpPr/>
          <p:nvPr/>
        </p:nvSpPr>
        <p:spPr>
          <a:xfrm>
            <a:off x="107504" y="3363838"/>
            <a:ext cx="727280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smtClean="0">
                <a:latin typeface="Roboto Condensed" charset="0"/>
                <a:ea typeface="Roboto Condensed" charset="0"/>
              </a:rPr>
              <a:t>- </a:t>
            </a:r>
            <a:r>
              <a:rPr lang="hi-IN" sz="2000" dirty="0" smtClean="0">
                <a:latin typeface="Roboto Condensed" charset="0"/>
                <a:ea typeface="Roboto Condensed" charset="0"/>
              </a:rPr>
              <a:t> </a:t>
            </a:r>
            <a:r>
              <a:rPr lang="hi-IN" dirty="0" smtClean="0">
                <a:latin typeface="Roboto Condensed" charset="0"/>
                <a:ea typeface="Roboto Condensed" charset="0"/>
              </a:rPr>
              <a:t>एफएलसी के बाद किया जाता है। </a:t>
            </a:r>
            <a:endParaRPr lang="en-IN" dirty="0" smtClean="0">
              <a:latin typeface="Roboto Condensed" charset="0"/>
              <a:ea typeface="Roboto Condensed" charset="0"/>
            </a:endParaRPr>
          </a:p>
          <a:p>
            <a:pPr marL="285750" indent="-285750">
              <a:buFontTx/>
              <a:buChar char="-"/>
            </a:pPr>
            <a:r>
              <a:rPr lang="hi-IN" dirty="0" smtClean="0">
                <a:latin typeface="Roboto Condensed" charset="0"/>
                <a:ea typeface="Roboto Condensed" charset="0"/>
              </a:rPr>
              <a:t>जिले में उपलब्‍ध ईवीएम को यादृच्छिक रूप से </a:t>
            </a:r>
            <a:r>
              <a:rPr lang="en-IN" dirty="0" smtClean="0">
                <a:solidFill>
                  <a:schemeClr val="accent1">
                    <a:lumMod val="50000"/>
                  </a:schemeClr>
                </a:solidFill>
                <a:latin typeface="Roboto Condensed" charset="0"/>
                <a:ea typeface="Roboto Condensed" charset="0"/>
              </a:rPr>
              <a:t>(Randomly)</a:t>
            </a:r>
            <a:r>
              <a:rPr lang="hi-IN" dirty="0" smtClean="0">
                <a:latin typeface="Roboto Condensed" charset="0"/>
                <a:ea typeface="Roboto Condensed" charset="0"/>
              </a:rPr>
              <a:t> किसी विशेष विधान सभा निर्वाचन क्षेत्र/विधान सभा खंड को आबंटित किया जाना। </a:t>
            </a:r>
          </a:p>
          <a:p>
            <a:r>
              <a:rPr lang="hi-IN" dirty="0" smtClean="0">
                <a:latin typeface="Roboto Condensed" charset="0"/>
                <a:ea typeface="Roboto Condensed" charset="0"/>
              </a:rPr>
              <a:t>-   राजनैतिक दलों के प्रतिनिधियों की उपस्थिति में। </a:t>
            </a:r>
            <a:endParaRPr lang="en-IN" dirty="0" smtClean="0">
              <a:latin typeface="Roboto Condensed" charset="0"/>
              <a:ea typeface="Roboto Condensed" charset="0"/>
            </a:endParaRPr>
          </a:p>
          <a:p>
            <a:pPr marL="285750" indent="-285750">
              <a:buFontTx/>
              <a:buChar char="-"/>
            </a:pPr>
            <a:r>
              <a:rPr lang="hi-IN" dirty="0" smtClean="0">
                <a:latin typeface="Roboto Condensed" charset="0"/>
                <a:ea typeface="Roboto Condensed" charset="0"/>
              </a:rPr>
              <a:t>वि.स. निर्वाचन-क्षेत्र/वि.स. खंडवार यादृच्छिकीकृत </a:t>
            </a:r>
            <a:r>
              <a:rPr lang="en-IN" dirty="0" smtClean="0">
                <a:solidFill>
                  <a:schemeClr val="accent1">
                    <a:lumMod val="50000"/>
                  </a:schemeClr>
                </a:solidFill>
                <a:latin typeface="Roboto Condensed" charset="0"/>
                <a:ea typeface="Roboto Condensed" charset="0"/>
              </a:rPr>
              <a:t>(Randomised)</a:t>
            </a:r>
            <a:r>
              <a:rPr lang="hi-IN" dirty="0" smtClean="0">
                <a:latin typeface="Roboto Condensed" charset="0"/>
                <a:ea typeface="Roboto Condensed" charset="0"/>
              </a:rPr>
              <a:t> ईवीएम की सूची  राजनैतिक दलों के साथ साझा की जाती है। </a:t>
            </a:r>
            <a:endParaRPr lang="en-IN" dirty="0">
              <a:latin typeface="Roboto Condensed" charset="0"/>
              <a:ea typeface="Roboto Condensed" charset="0"/>
            </a:endParaRPr>
          </a:p>
        </p:txBody>
      </p:sp>
      <p:sp>
        <p:nvSpPr>
          <p:cNvPr id="6" name="Down Arrow 5"/>
          <p:cNvSpPr/>
          <p:nvPr/>
        </p:nvSpPr>
        <p:spPr>
          <a:xfrm>
            <a:off x="1403648" y="3003798"/>
            <a:ext cx="2880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01605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z="2800" dirty="0"/>
              <a:t>कार्यसूची </a:t>
            </a:r>
            <a:endParaRPr lang="en-IN" sz="2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a:t>
            </a:fld>
            <a:endParaRPr lang="en"/>
          </a:p>
        </p:txBody>
      </p:sp>
      <p:pic>
        <p:nvPicPr>
          <p:cNvPr id="1026" name="Picture 2" descr="Image result for objectives"/>
          <p:cNvPicPr>
            <a:picLocks noChangeAspect="1" noChangeArrowheads="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364302" y="1333077"/>
            <a:ext cx="3528178" cy="2894857"/>
          </a:xfrm>
          <a:prstGeom prst="rect">
            <a:avLst/>
          </a:prstGeom>
          <a:noFill/>
          <a:extLst>
            <a:ext uri="{909E8E84-426E-40DD-AFC4-6F175D3DCCD1}">
              <a14:hiddenFill xmlns:a14="http://schemas.microsoft.com/office/drawing/2010/main">
                <a:solidFill>
                  <a:srgbClr val="FFFFFF"/>
                </a:solidFill>
              </a14:hiddenFill>
            </a:ext>
          </a:extLst>
        </p:spPr>
      </p:pic>
      <p:sp>
        <p:nvSpPr>
          <p:cNvPr id="34" name="Content Placeholder 2"/>
          <p:cNvSpPr txBox="1">
            <a:spLocks/>
          </p:cNvSpPr>
          <p:nvPr/>
        </p:nvSpPr>
        <p:spPr>
          <a:xfrm>
            <a:off x="179512" y="1460772"/>
            <a:ext cx="6624736" cy="3487242"/>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r>
              <a:rPr lang="hi-IN" sz="2000" b="1" kern="1200" dirty="0">
                <a:solidFill>
                  <a:srgbClr val="263248"/>
                </a:solidFill>
                <a:latin typeface="Roboto Condensed Light"/>
                <a:ea typeface="Roboto Condensed Light"/>
                <a:cs typeface="+mj-cs"/>
              </a:rPr>
              <a:t>इतिहास </a:t>
            </a:r>
            <a:r>
              <a:rPr lang="en-IN" sz="2000" b="1" kern="1200" dirty="0" smtClean="0">
                <a:solidFill>
                  <a:srgbClr val="263248"/>
                </a:solidFill>
                <a:latin typeface="Roboto Condensed Light"/>
                <a:ea typeface="Roboto Condensed Light"/>
                <a:cs typeface="+mj-cs"/>
              </a:rPr>
              <a:t> </a:t>
            </a:r>
            <a:endParaRPr lang="en-IN" sz="2000" b="1" kern="1200" dirty="0">
              <a:solidFill>
                <a:srgbClr val="263248"/>
              </a:solidFill>
              <a:latin typeface="Roboto Condensed Light"/>
              <a:ea typeface="Roboto Condensed Light"/>
              <a:cs typeface="+mj-cs"/>
            </a:endParaRPr>
          </a:p>
          <a:p>
            <a:pPr marL="514350" indent="-514350">
              <a:buFont typeface="+mj-lt"/>
              <a:buAutoNum type="arabicPeriod"/>
            </a:pPr>
            <a:r>
              <a:rPr lang="hi-IN" sz="2000" b="1" kern="1200" dirty="0" smtClean="0">
                <a:solidFill>
                  <a:srgbClr val="263248"/>
                </a:solidFill>
                <a:latin typeface="Roboto Condensed Light"/>
                <a:ea typeface="Roboto Condensed Light"/>
                <a:cs typeface="+mj-cs"/>
              </a:rPr>
              <a:t>तकनीकी विशेषज्ञ समिति </a:t>
            </a:r>
            <a:r>
              <a:rPr lang="en-IN" sz="2000" b="1" kern="1200" dirty="0" smtClean="0">
                <a:solidFill>
                  <a:srgbClr val="263248"/>
                </a:solidFill>
                <a:latin typeface="Roboto Condensed Light"/>
                <a:ea typeface="Roboto Condensed Light"/>
                <a:cs typeface="+mj-cs"/>
              </a:rPr>
              <a:t> (</a:t>
            </a:r>
            <a:r>
              <a:rPr lang="hi-IN" sz="2000" b="1" kern="1200" dirty="0" smtClean="0">
                <a:solidFill>
                  <a:srgbClr val="263248"/>
                </a:solidFill>
                <a:latin typeface="Roboto Condensed Light"/>
                <a:ea typeface="Roboto Condensed Light"/>
                <a:cs typeface="+mj-cs"/>
              </a:rPr>
              <a:t>टीईसी</a:t>
            </a:r>
            <a:r>
              <a:rPr lang="en-IN" sz="2000" b="1" kern="1200" dirty="0" smtClean="0">
                <a:solidFill>
                  <a:srgbClr val="263248"/>
                </a:solidFill>
                <a:latin typeface="Roboto Condensed Light"/>
                <a:ea typeface="Roboto Condensed Light"/>
                <a:cs typeface="+mj-cs"/>
              </a:rPr>
              <a:t>)</a:t>
            </a:r>
          </a:p>
          <a:p>
            <a:pPr marL="514350" indent="-514350">
              <a:buFont typeface="+mj-lt"/>
              <a:buAutoNum type="arabicPeriod"/>
            </a:pPr>
            <a:r>
              <a:rPr lang="hi-IN" sz="2000" b="1" kern="1200" dirty="0">
                <a:solidFill>
                  <a:srgbClr val="263248"/>
                </a:solidFill>
                <a:latin typeface="Roboto Condensed Light"/>
                <a:ea typeface="Roboto Condensed Light"/>
                <a:cs typeface="+mj-cs"/>
              </a:rPr>
              <a:t>तकनीकी </a:t>
            </a:r>
            <a:r>
              <a:rPr lang="hi-IN" sz="2000" b="1" kern="1200" dirty="0" smtClean="0">
                <a:solidFill>
                  <a:srgbClr val="263248"/>
                </a:solidFill>
                <a:latin typeface="Roboto Condensed Light"/>
                <a:ea typeface="Roboto Condensed Light"/>
                <a:cs typeface="+mj-cs"/>
              </a:rPr>
              <a:t>सुरक्षा </a:t>
            </a:r>
            <a:endParaRPr lang="en-IN" sz="2000" b="1" kern="1200" dirty="0">
              <a:solidFill>
                <a:srgbClr val="263248"/>
              </a:solidFill>
              <a:latin typeface="Roboto Condensed Light"/>
              <a:ea typeface="Roboto Condensed Light"/>
              <a:cs typeface="+mj-cs"/>
            </a:endParaRPr>
          </a:p>
          <a:p>
            <a:pPr marL="514350" indent="-514350">
              <a:buFont typeface="+mj-lt"/>
              <a:buAutoNum type="arabicPeriod"/>
            </a:pPr>
            <a:r>
              <a:rPr lang="hi-IN" sz="2000" b="1" kern="1200" dirty="0">
                <a:solidFill>
                  <a:srgbClr val="263248"/>
                </a:solidFill>
                <a:latin typeface="Roboto Condensed Light"/>
                <a:ea typeface="Roboto Condensed Light"/>
                <a:cs typeface="+mj-cs"/>
              </a:rPr>
              <a:t>प्रशासनिक </a:t>
            </a:r>
            <a:r>
              <a:rPr lang="hi-IN" sz="2000" b="1" kern="1200" dirty="0" smtClean="0">
                <a:solidFill>
                  <a:srgbClr val="263248"/>
                </a:solidFill>
                <a:latin typeface="Roboto Condensed Light"/>
                <a:ea typeface="Roboto Condensed Light"/>
                <a:cs typeface="+mj-cs"/>
              </a:rPr>
              <a:t>रक्षोपाय </a:t>
            </a:r>
            <a:endParaRPr lang="en-IN" sz="2000" b="1" kern="1200" dirty="0" smtClean="0">
              <a:solidFill>
                <a:srgbClr val="263248"/>
              </a:solidFill>
              <a:latin typeface="Roboto Condensed Light"/>
              <a:ea typeface="Roboto Condensed Light"/>
              <a:cs typeface="+mj-cs"/>
            </a:endParaRPr>
          </a:p>
          <a:p>
            <a:pPr marL="514350" indent="-514350">
              <a:buFont typeface="+mj-lt"/>
              <a:buAutoNum type="arabicPeriod"/>
            </a:pPr>
            <a:r>
              <a:rPr lang="hi-IN" sz="2000" b="1" kern="1200" dirty="0">
                <a:solidFill>
                  <a:srgbClr val="263248"/>
                </a:solidFill>
                <a:latin typeface="Roboto Condensed Light"/>
                <a:ea typeface="Roboto Condensed Light"/>
                <a:cs typeface="+mj-cs"/>
              </a:rPr>
              <a:t>ईवीएम </a:t>
            </a:r>
            <a:r>
              <a:rPr lang="hi-IN" sz="2000" b="1" kern="1200" dirty="0" smtClean="0">
                <a:solidFill>
                  <a:srgbClr val="263248"/>
                </a:solidFill>
                <a:latin typeface="Roboto Condensed Light"/>
                <a:ea typeface="Roboto Condensed Light"/>
                <a:cs typeface="+mj-cs"/>
              </a:rPr>
              <a:t>के बारे में वाद-विवाद – व्‍याख्‍या  </a:t>
            </a:r>
            <a:endParaRPr lang="en-IN" sz="2000" b="1" kern="1200" dirty="0">
              <a:solidFill>
                <a:srgbClr val="263248"/>
              </a:solidFill>
              <a:latin typeface="Roboto Condensed Light"/>
              <a:ea typeface="Roboto Condensed Light"/>
              <a:cs typeface="+mj-cs"/>
            </a:endParaRPr>
          </a:p>
          <a:p>
            <a:pPr marL="514350" indent="-514350">
              <a:buFont typeface="+mj-lt"/>
              <a:buAutoNum type="arabicPeriod"/>
            </a:pPr>
            <a:r>
              <a:rPr lang="hi-IN" sz="2000" b="1" kern="1200" dirty="0" smtClean="0">
                <a:solidFill>
                  <a:srgbClr val="263248"/>
                </a:solidFill>
                <a:latin typeface="Roboto Condensed Light"/>
                <a:ea typeface="Roboto Condensed Light"/>
                <a:cs typeface="+mj-cs"/>
              </a:rPr>
              <a:t>आक्षेप बनाम भरोसा</a:t>
            </a:r>
            <a:endParaRPr lang="en-IN" sz="2000" b="1" kern="1200" dirty="0">
              <a:solidFill>
                <a:srgbClr val="263248"/>
              </a:solidFill>
              <a:latin typeface="Roboto Condensed Light"/>
              <a:ea typeface="Roboto Condensed Light"/>
              <a:cs typeface="+mj-cs"/>
            </a:endParaRPr>
          </a:p>
          <a:p>
            <a:pPr marL="514350" indent="-514350">
              <a:buFont typeface="+mj-lt"/>
              <a:buAutoNum type="arabicPeriod"/>
            </a:pPr>
            <a:r>
              <a:rPr lang="hi-IN" sz="2000" b="1" kern="1200" dirty="0" smtClean="0">
                <a:solidFill>
                  <a:srgbClr val="263248"/>
                </a:solidFill>
                <a:latin typeface="Roboto Condensed Light"/>
                <a:ea typeface="Roboto Condensed Light"/>
                <a:cs typeface="+mj-cs"/>
              </a:rPr>
              <a:t>विगत निर्णय </a:t>
            </a:r>
            <a:endParaRPr lang="en-IN" sz="2000" b="1" kern="1200" dirty="0" smtClean="0">
              <a:solidFill>
                <a:srgbClr val="263248"/>
              </a:solidFill>
              <a:latin typeface="Roboto Condensed Light"/>
              <a:ea typeface="Roboto Condensed Light"/>
              <a:cs typeface="+mj-cs"/>
            </a:endParaRPr>
          </a:p>
          <a:p>
            <a:pPr marL="514350" indent="-514350">
              <a:buFont typeface="+mj-lt"/>
              <a:buAutoNum type="arabicPeriod"/>
            </a:pPr>
            <a:r>
              <a:rPr lang="hi-IN" sz="2000" b="1" kern="1200" dirty="0" smtClean="0">
                <a:solidFill>
                  <a:srgbClr val="263248"/>
                </a:solidFill>
                <a:latin typeface="Roboto Condensed Light"/>
                <a:ea typeface="Roboto Condensed Light"/>
                <a:cs typeface="+mj-cs"/>
              </a:rPr>
              <a:t>वीवीपीएटी </a:t>
            </a:r>
            <a:r>
              <a:rPr lang="en-IN" sz="2000" b="1" kern="1200" dirty="0">
                <a:solidFill>
                  <a:srgbClr val="263248"/>
                </a:solidFill>
                <a:latin typeface="Roboto Condensed Light"/>
                <a:ea typeface="Roboto Condensed Light"/>
                <a:cs typeface="Roboto Condensed Light"/>
              </a:rPr>
              <a:t/>
            </a:r>
            <a:br>
              <a:rPr lang="en-IN" sz="2000" b="1" kern="1200" dirty="0">
                <a:solidFill>
                  <a:srgbClr val="263248"/>
                </a:solidFill>
                <a:latin typeface="Roboto Condensed Light"/>
                <a:ea typeface="Roboto Condensed Light"/>
                <a:cs typeface="Roboto Condensed Light"/>
              </a:rPr>
            </a:br>
            <a:endParaRPr lang="en-IN" sz="2000" b="1" kern="1200" dirty="0">
              <a:solidFill>
                <a:srgbClr val="263248"/>
              </a:solidFill>
              <a:latin typeface="Roboto Condensed Light"/>
              <a:ea typeface="Roboto Condensed Light"/>
              <a:cs typeface="Roboto Condensed Light"/>
            </a:endParaRPr>
          </a:p>
        </p:txBody>
      </p:sp>
    </p:spTree>
    <p:extLst>
      <p:ext uri="{BB962C8B-B14F-4D97-AF65-F5344CB8AC3E}">
        <p14:creationId xmlns:p14="http://schemas.microsoft.com/office/powerpoint/2010/main" val="1054414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4</a:t>
            </a:r>
            <a:r>
              <a:rPr lang="en-IN" dirty="0" smtClean="0"/>
              <a:t>. </a:t>
            </a:r>
            <a:r>
              <a:rPr lang="hi-IN" dirty="0" smtClean="0"/>
              <a:t>यादृच्छिकीकरण </a:t>
            </a:r>
            <a:r>
              <a:rPr lang="en-IN" dirty="0" smtClean="0">
                <a:solidFill>
                  <a:schemeClr val="accent1">
                    <a:lumMod val="50000"/>
                  </a:schemeClr>
                </a:solidFill>
                <a:latin typeface="Roboto Condensed" charset="0"/>
                <a:ea typeface="Roboto Condensed" charset="0"/>
              </a:rPr>
              <a:t>(Randomization)</a:t>
            </a:r>
            <a:r>
              <a:rPr lang="hi-IN">
                <a:solidFill>
                  <a:schemeClr val="accent1">
                    <a:lumMod val="50000"/>
                  </a:schemeClr>
                </a:solidFill>
                <a:latin typeface="Roboto Condensed" charset="0"/>
                <a:ea typeface="Roboto Condensed" charset="0"/>
              </a:rPr>
              <a:t> </a:t>
            </a:r>
            <a:r>
              <a:rPr lang="hi-IN" smtClean="0">
                <a:solidFill>
                  <a:schemeClr val="accent1">
                    <a:lumMod val="50000"/>
                  </a:schemeClr>
                </a:solidFill>
                <a:latin typeface="Roboto Condensed" charset="0"/>
                <a:ea typeface="Roboto Condensed" charset="0"/>
              </a:rPr>
              <a:t>      </a:t>
            </a:r>
            <a:r>
              <a:rPr lang="hi-IN" sz="1600" smtClean="0">
                <a:solidFill>
                  <a:schemeClr val="accent1">
                    <a:lumMod val="50000"/>
                  </a:schemeClr>
                </a:solidFill>
                <a:latin typeface="Roboto Condensed" charset="0"/>
                <a:ea typeface="Roboto Condensed" charset="0"/>
              </a:rPr>
              <a:t>(2/4</a:t>
            </a:r>
            <a:r>
              <a:rPr lang="hi-IN" sz="1600" dirty="0">
                <a:solidFill>
                  <a:schemeClr val="accent1">
                    <a:lumMod val="50000"/>
                  </a:schemeClr>
                </a:solidFill>
                <a:latin typeface="Roboto Condensed" charset="0"/>
                <a:ea typeface="Roboto Condensed" charset="0"/>
              </a:rPr>
              <a:t>)</a:t>
            </a:r>
            <a:r>
              <a:rPr lang="hi-IN" dirty="0" smtClean="0"/>
              <a:t>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20</a:t>
            </a:fld>
            <a:endParaRPr lang="en"/>
          </a:p>
        </p:txBody>
      </p:sp>
      <p:sp>
        <p:nvSpPr>
          <p:cNvPr id="9223" name="1st Randomization"/>
          <p:cNvSpPr>
            <a:spLocks noGrp="1"/>
          </p:cNvSpPr>
          <p:nvPr>
            <p:ph type="body" idx="4294967295"/>
          </p:nvPr>
        </p:nvSpPr>
        <p:spPr>
          <a:xfrm>
            <a:off x="539502" y="2612400"/>
            <a:ext cx="2592388" cy="593126"/>
          </a:xfrm>
        </p:spPr>
        <p:txBody>
          <a:bodyPr/>
          <a:lstStyle/>
          <a:p>
            <a:pPr lvl="0" algn="just">
              <a:buNone/>
            </a:pPr>
            <a:endParaRPr lang="hi-IN" sz="1800" b="1" u="sng" dirty="0" smtClean="0"/>
          </a:p>
          <a:p>
            <a:pPr lvl="0" algn="just">
              <a:buNone/>
            </a:pPr>
            <a:r>
              <a:rPr lang="hi-IN" sz="1800" b="1" dirty="0" smtClean="0"/>
              <a:t> </a:t>
            </a:r>
            <a:r>
              <a:rPr lang="hi-IN" sz="1800" b="1" u="sng" dirty="0" smtClean="0"/>
              <a:t>प्रथम </a:t>
            </a:r>
            <a:r>
              <a:rPr lang="hi-IN" sz="1800" b="1" u="sng" dirty="0" smtClean="0">
                <a:solidFill>
                  <a:schemeClr val="accent1">
                    <a:lumMod val="50000"/>
                  </a:schemeClr>
                </a:solidFill>
              </a:rPr>
              <a:t>यादृच्छिकीकरण </a:t>
            </a:r>
            <a:r>
              <a:rPr lang="en-IN" sz="1800" dirty="0" smtClean="0">
                <a:solidFill>
                  <a:schemeClr val="accent1">
                    <a:lumMod val="50000"/>
                  </a:schemeClr>
                </a:solidFill>
                <a:latin typeface="Roboto Condensed" charset="0"/>
                <a:ea typeface="Roboto Condensed" charset="0"/>
              </a:rPr>
              <a:t>(Randomization)</a:t>
            </a:r>
            <a:r>
              <a:rPr lang="hi-IN" sz="1800" b="1" dirty="0" smtClean="0">
                <a:solidFill>
                  <a:schemeClr val="accent1">
                    <a:lumMod val="50000"/>
                  </a:schemeClr>
                </a:solidFill>
              </a:rPr>
              <a:t> </a:t>
            </a:r>
            <a:endParaRPr lang="en-IN" sz="1800" b="1" u="sng" dirty="0"/>
          </a:p>
          <a:p>
            <a:endParaRPr lang="en-IN" sz="1800" dirty="0"/>
          </a:p>
        </p:txBody>
      </p:sp>
      <p:sp>
        <p:nvSpPr>
          <p:cNvPr id="55" name="2nd Randomization"/>
          <p:cNvSpPr>
            <a:spLocks noGrp="1"/>
          </p:cNvSpPr>
          <p:nvPr>
            <p:ph type="body" idx="4294967295"/>
          </p:nvPr>
        </p:nvSpPr>
        <p:spPr>
          <a:xfrm>
            <a:off x="4932040" y="2499742"/>
            <a:ext cx="2590800" cy="648072"/>
          </a:xfrm>
        </p:spPr>
        <p:txBody>
          <a:bodyPr/>
          <a:lstStyle/>
          <a:p>
            <a:pPr lvl="0" algn="just">
              <a:buNone/>
            </a:pPr>
            <a:endParaRPr lang="hi-IN" sz="1800" b="1" u="sng" dirty="0" smtClean="0"/>
          </a:p>
          <a:p>
            <a:pPr lvl="0" algn="just">
              <a:buNone/>
            </a:pPr>
            <a:r>
              <a:rPr lang="hi-IN" sz="1800" b="1" u="sng" dirty="0" smtClean="0"/>
              <a:t>द्वितीय</a:t>
            </a:r>
            <a:r>
              <a:rPr lang="hi-IN" sz="1600" b="1" u="sng" dirty="0" smtClean="0"/>
              <a:t> </a:t>
            </a:r>
            <a:r>
              <a:rPr lang="hi-IN" sz="1800" b="1" u="sng" dirty="0" smtClean="0">
                <a:solidFill>
                  <a:schemeClr val="accent1">
                    <a:lumMod val="50000"/>
                  </a:schemeClr>
                </a:solidFill>
              </a:rPr>
              <a:t>यादृच्छिकीकरण </a:t>
            </a:r>
            <a:r>
              <a:rPr lang="en-IN" sz="1800" dirty="0" smtClean="0">
                <a:solidFill>
                  <a:schemeClr val="accent1">
                    <a:lumMod val="50000"/>
                  </a:schemeClr>
                </a:solidFill>
                <a:latin typeface="Roboto Condensed" charset="0"/>
                <a:ea typeface="Roboto Condensed" charset="0"/>
              </a:rPr>
              <a:t>(Randomization)</a:t>
            </a:r>
            <a:r>
              <a:rPr lang="hi-IN" sz="1800" b="1" dirty="0" smtClean="0">
                <a:solidFill>
                  <a:schemeClr val="accent1">
                    <a:lumMod val="50000"/>
                  </a:schemeClr>
                </a:solidFill>
              </a:rPr>
              <a:t> </a:t>
            </a:r>
            <a:endParaRPr lang="en-US" sz="1800" b="1" u="sng" dirty="0">
              <a:solidFill>
                <a:schemeClr val="tx1"/>
              </a:solidFill>
            </a:endParaRPr>
          </a:p>
          <a:p>
            <a:endParaRPr lang="en-IN" sz="2000" u="sng" dirty="0"/>
          </a:p>
        </p:txBody>
      </p:sp>
      <p:sp>
        <p:nvSpPr>
          <p:cNvPr id="4" name="Rectangle 3"/>
          <p:cNvSpPr/>
          <p:nvPr/>
        </p:nvSpPr>
        <p:spPr>
          <a:xfrm>
            <a:off x="179512" y="1412071"/>
            <a:ext cx="7848872" cy="1200329"/>
          </a:xfrm>
          <a:prstGeom prst="rect">
            <a:avLst/>
          </a:prstGeom>
        </p:spPr>
        <p:txBody>
          <a:bodyPr wrap="square">
            <a:spAutoFit/>
          </a:bodyPr>
          <a:lstStyle/>
          <a:p>
            <a:pPr marL="342900" indent="-342900" algn="just">
              <a:buFont typeface="Wingdings" pitchFamily="2" charset="2"/>
              <a:buChar char="Ø"/>
            </a:pPr>
            <a:r>
              <a:rPr lang="hi-IN" sz="1800" dirty="0" smtClean="0">
                <a:solidFill>
                  <a:schemeClr val="accent1">
                    <a:lumMod val="50000"/>
                  </a:schemeClr>
                </a:solidFill>
                <a:latin typeface="Roboto Condensed Light"/>
                <a:ea typeface="Roboto Condensed Light"/>
                <a:cs typeface="Roboto Condensed Light"/>
                <a:sym typeface="Roboto Condensed Light"/>
              </a:rPr>
              <a:t>ईएमएस </a:t>
            </a:r>
            <a:r>
              <a:rPr lang="hi-IN" sz="1800" dirty="0">
                <a:solidFill>
                  <a:schemeClr val="accent1">
                    <a:lumMod val="50000"/>
                  </a:schemeClr>
                </a:solidFill>
                <a:latin typeface="Roboto Condensed Light"/>
                <a:ea typeface="Roboto Condensed Light"/>
                <a:cs typeface="Roboto Condensed Light"/>
                <a:sym typeface="Roboto Condensed Light"/>
              </a:rPr>
              <a:t>का प्रयोग करते हुए ईवीएम का </a:t>
            </a:r>
            <a:r>
              <a:rPr lang="hi-IN" sz="1800" b="1" dirty="0">
                <a:solidFill>
                  <a:schemeClr val="accent1">
                    <a:lumMod val="50000"/>
                  </a:schemeClr>
                </a:solidFill>
                <a:latin typeface="Roboto Condensed Light"/>
                <a:ea typeface="Roboto Condensed Light"/>
                <a:cs typeface="Roboto Condensed Light"/>
                <a:sym typeface="Roboto Condensed Light"/>
              </a:rPr>
              <a:t>दो </a:t>
            </a:r>
            <a:r>
              <a:rPr lang="hi-IN" sz="1800" b="1" dirty="0" smtClean="0">
                <a:solidFill>
                  <a:schemeClr val="accent1">
                    <a:lumMod val="50000"/>
                  </a:schemeClr>
                </a:solidFill>
                <a:latin typeface="Roboto Condensed Light"/>
                <a:ea typeface="Roboto Condensed Light"/>
                <a:cs typeface="Roboto Condensed Light"/>
                <a:sym typeface="Roboto Condensed Light"/>
              </a:rPr>
              <a:t>बार  यादृच्छिकीकरण </a:t>
            </a:r>
            <a:r>
              <a:rPr lang="en-IN" sz="1800" dirty="0" smtClean="0">
                <a:solidFill>
                  <a:schemeClr val="accent1">
                    <a:lumMod val="50000"/>
                  </a:schemeClr>
                </a:solidFill>
                <a:latin typeface="Roboto Condensed" charset="0"/>
                <a:ea typeface="Roboto Condensed" charset="0"/>
              </a:rPr>
              <a:t>(Randomization)</a:t>
            </a:r>
            <a:r>
              <a:rPr lang="hi-IN" sz="1800" b="1" dirty="0" smtClean="0">
                <a:solidFill>
                  <a:schemeClr val="accent1">
                    <a:lumMod val="50000"/>
                  </a:schemeClr>
                </a:solidFill>
                <a:latin typeface="Roboto Condensed Light"/>
                <a:ea typeface="Roboto Condensed Light"/>
                <a:cs typeface="Roboto Condensed Light"/>
                <a:sym typeface="Roboto Condensed Light"/>
              </a:rPr>
              <a:t> </a:t>
            </a:r>
            <a:r>
              <a:rPr lang="hi-IN" sz="1800" dirty="0">
                <a:solidFill>
                  <a:schemeClr val="accent1">
                    <a:lumMod val="50000"/>
                  </a:schemeClr>
                </a:solidFill>
                <a:latin typeface="Roboto Condensed Light"/>
                <a:ea typeface="Roboto Condensed Light"/>
                <a:cs typeface="Roboto Condensed Light"/>
                <a:sym typeface="Roboto Condensed Light"/>
              </a:rPr>
              <a:t>किया जाता है। </a:t>
            </a:r>
            <a:endParaRPr lang="en-IN" sz="1800" dirty="0">
              <a:solidFill>
                <a:schemeClr val="accent1">
                  <a:lumMod val="50000"/>
                </a:schemeClr>
              </a:solidFill>
              <a:latin typeface="Roboto Condensed Light"/>
              <a:ea typeface="Roboto Condensed Light"/>
              <a:cs typeface="Roboto Condensed Light"/>
              <a:sym typeface="Roboto Condensed Light"/>
            </a:endParaRPr>
          </a:p>
          <a:p>
            <a:pPr marL="342900" indent="-342900" algn="just">
              <a:buFont typeface="Wingdings" pitchFamily="2" charset="2"/>
              <a:buChar char="Ø"/>
            </a:pPr>
            <a:r>
              <a:rPr lang="hi-IN" sz="1800" dirty="0" smtClean="0">
                <a:solidFill>
                  <a:schemeClr val="accent1">
                    <a:lumMod val="50000"/>
                  </a:schemeClr>
                </a:solidFill>
                <a:latin typeface="Roboto Condensed Light"/>
                <a:ea typeface="Roboto Condensed Light"/>
                <a:cs typeface="Roboto Condensed Light"/>
                <a:sym typeface="Roboto Condensed Light"/>
              </a:rPr>
              <a:t>ईएमएस के </a:t>
            </a:r>
            <a:r>
              <a:rPr lang="hi-IN" sz="1800" dirty="0">
                <a:solidFill>
                  <a:schemeClr val="accent1">
                    <a:lumMod val="50000"/>
                  </a:schemeClr>
                </a:solidFill>
                <a:latin typeface="Roboto Condensed Light"/>
                <a:ea typeface="Roboto Condensed Light"/>
                <a:cs typeface="Roboto Condensed Light"/>
                <a:sym typeface="Roboto Condensed Light"/>
              </a:rPr>
              <a:t>अनुसार केवल एफएलसी अनुमोदित ईवीएम </a:t>
            </a:r>
            <a:r>
              <a:rPr lang="hi-IN" sz="1800" dirty="0" smtClean="0">
                <a:solidFill>
                  <a:schemeClr val="accent1">
                    <a:lumMod val="50000"/>
                  </a:schemeClr>
                </a:solidFill>
                <a:latin typeface="Roboto Condensed Light"/>
                <a:ea typeface="Roboto Condensed Light"/>
                <a:cs typeface="Roboto Condensed Light"/>
                <a:sym typeface="Roboto Condensed Light"/>
              </a:rPr>
              <a:t>ही </a:t>
            </a:r>
            <a:r>
              <a:rPr lang="hi-IN" sz="1800" dirty="0">
                <a:solidFill>
                  <a:schemeClr val="accent1">
                    <a:lumMod val="50000"/>
                  </a:schemeClr>
                </a:solidFill>
                <a:latin typeface="Roboto Condensed Light"/>
                <a:ea typeface="Roboto Condensed Light"/>
                <a:cs typeface="Roboto Condensed Light"/>
                <a:sym typeface="Roboto Condensed Light"/>
              </a:rPr>
              <a:t>प्रथम </a:t>
            </a:r>
            <a:r>
              <a:rPr lang="hi-IN" sz="1800" dirty="0" smtClean="0">
                <a:solidFill>
                  <a:schemeClr val="accent1">
                    <a:lumMod val="50000"/>
                  </a:schemeClr>
                </a:solidFill>
                <a:latin typeface="Roboto Condensed Light"/>
                <a:ea typeface="Roboto Condensed Light"/>
                <a:cs typeface="Roboto Condensed Light"/>
                <a:sym typeface="Roboto Condensed Light"/>
              </a:rPr>
              <a:t>यादृच्छिकीकरण </a:t>
            </a:r>
            <a:r>
              <a:rPr lang="en-IN" sz="1800" dirty="0" smtClean="0">
                <a:solidFill>
                  <a:schemeClr val="accent1">
                    <a:lumMod val="50000"/>
                  </a:schemeClr>
                </a:solidFill>
                <a:latin typeface="Roboto Condensed" charset="0"/>
                <a:ea typeface="Roboto Condensed" charset="0"/>
              </a:rPr>
              <a:t>(Randomization)</a:t>
            </a:r>
            <a:r>
              <a:rPr lang="hi-IN" sz="1800" dirty="0" smtClean="0">
                <a:solidFill>
                  <a:schemeClr val="accent1">
                    <a:lumMod val="50000"/>
                  </a:schemeClr>
                </a:solidFill>
                <a:latin typeface="Roboto Condensed Light"/>
                <a:ea typeface="Roboto Condensed Light"/>
                <a:cs typeface="Roboto Condensed Light"/>
                <a:sym typeface="Roboto Condensed Light"/>
              </a:rPr>
              <a:t> </a:t>
            </a:r>
            <a:r>
              <a:rPr lang="hi-IN" sz="1800" dirty="0">
                <a:solidFill>
                  <a:schemeClr val="accent1">
                    <a:lumMod val="50000"/>
                  </a:schemeClr>
                </a:solidFill>
                <a:latin typeface="Roboto Condensed Light"/>
                <a:ea typeface="Roboto Condensed Light"/>
                <a:cs typeface="Roboto Condensed Light"/>
                <a:sym typeface="Roboto Condensed Light"/>
              </a:rPr>
              <a:t>के लिए </a:t>
            </a:r>
            <a:r>
              <a:rPr lang="hi-IN" sz="1800" dirty="0" smtClean="0">
                <a:solidFill>
                  <a:schemeClr val="accent1">
                    <a:lumMod val="50000"/>
                  </a:schemeClr>
                </a:solidFill>
                <a:latin typeface="Roboto Condensed Light"/>
                <a:ea typeface="Roboto Condensed Light"/>
                <a:cs typeface="Roboto Condensed Light"/>
                <a:sym typeface="Roboto Condensed Light"/>
              </a:rPr>
              <a:t>चुनी जाती </a:t>
            </a:r>
            <a:r>
              <a:rPr lang="hi-IN" sz="1800" dirty="0">
                <a:solidFill>
                  <a:schemeClr val="accent1">
                    <a:lumMod val="50000"/>
                  </a:schemeClr>
                </a:solidFill>
                <a:latin typeface="Roboto Condensed Light"/>
                <a:ea typeface="Roboto Condensed Light"/>
                <a:cs typeface="Roboto Condensed Light"/>
                <a:sym typeface="Roboto Condensed Light"/>
              </a:rPr>
              <a:t>है</a:t>
            </a:r>
            <a:r>
              <a:rPr lang="hi-IN" sz="1800" dirty="0" smtClean="0">
                <a:solidFill>
                  <a:schemeClr val="accent1">
                    <a:lumMod val="50000"/>
                  </a:schemeClr>
                </a:solidFill>
                <a:latin typeface="Roboto Condensed Light"/>
                <a:ea typeface="Roboto Condensed Light"/>
                <a:cs typeface="Roboto Condensed Light"/>
                <a:sym typeface="Roboto Condensed Light"/>
              </a:rPr>
              <a:t>।</a:t>
            </a:r>
            <a:endParaRPr lang="en-IN" sz="1800" dirty="0">
              <a:solidFill>
                <a:schemeClr val="accent1">
                  <a:lumMod val="50000"/>
                </a:schemeClr>
              </a:solidFill>
              <a:latin typeface="Roboto Condensed Light"/>
              <a:ea typeface="Roboto Condensed Light"/>
              <a:cs typeface="Roboto Condensed Light"/>
              <a:sym typeface="Roboto Condensed Light"/>
            </a:endParaRPr>
          </a:p>
        </p:txBody>
      </p:sp>
      <p:sp>
        <p:nvSpPr>
          <p:cNvPr id="9" name="Down Arrow 8"/>
          <p:cNvSpPr/>
          <p:nvPr/>
        </p:nvSpPr>
        <p:spPr>
          <a:xfrm>
            <a:off x="5796136" y="3214692"/>
            <a:ext cx="288032" cy="149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2nd Randomization Text"/>
          <p:cNvSpPr/>
          <p:nvPr/>
        </p:nvSpPr>
        <p:spPr>
          <a:xfrm>
            <a:off x="1835696" y="3363838"/>
            <a:ext cx="727280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800" dirty="0" smtClean="0">
                <a:latin typeface="Roboto Condensed" charset="0"/>
                <a:ea typeface="Roboto Condensed" charset="0"/>
              </a:rPr>
              <a:t>- </a:t>
            </a:r>
            <a:r>
              <a:rPr lang="hi-IN" sz="1600" dirty="0" smtClean="0">
                <a:latin typeface="Roboto Condensed" charset="0"/>
                <a:ea typeface="Roboto Condensed" charset="0"/>
              </a:rPr>
              <a:t>‘अभ्यर्थी सेटिंग’ से ठीक पहले किया जाता है। </a:t>
            </a:r>
          </a:p>
          <a:p>
            <a:r>
              <a:rPr lang="en-IN" sz="1600" dirty="0" smtClean="0">
                <a:latin typeface="Roboto Condensed" charset="0"/>
                <a:ea typeface="Roboto Condensed" charset="0"/>
              </a:rPr>
              <a:t>- </a:t>
            </a:r>
            <a:r>
              <a:rPr lang="hi-IN" sz="1600" dirty="0">
                <a:latin typeface="Roboto Condensed" charset="0"/>
                <a:ea typeface="Roboto Condensed" charset="0"/>
              </a:rPr>
              <a:t>वि.स. निर्वाचन-क्षेत्र/वि.स. खंड </a:t>
            </a:r>
            <a:r>
              <a:rPr lang="hi-IN" sz="1600" dirty="0" smtClean="0">
                <a:latin typeface="Roboto Condensed" charset="0"/>
                <a:ea typeface="Roboto Condensed" charset="0"/>
              </a:rPr>
              <a:t>में उपलब्‍ध ईवीएम को मतदान केन्‍द्रों में आबंटित किया जाना। </a:t>
            </a:r>
            <a:endParaRPr lang="en-IN" sz="1600" dirty="0">
              <a:latin typeface="Roboto Condensed" charset="0"/>
              <a:ea typeface="Roboto Condensed" charset="0"/>
            </a:endParaRPr>
          </a:p>
          <a:p>
            <a:r>
              <a:rPr lang="en-IN" sz="1600" dirty="0" smtClean="0">
                <a:latin typeface="Roboto Condensed" charset="0"/>
                <a:ea typeface="Roboto Condensed" charset="0"/>
              </a:rPr>
              <a:t>- </a:t>
            </a:r>
            <a:r>
              <a:rPr lang="hi-IN" sz="1600" dirty="0" smtClean="0">
                <a:latin typeface="Roboto Condensed" charset="0"/>
                <a:ea typeface="Roboto Condensed" charset="0"/>
              </a:rPr>
              <a:t>अभ्‍यर्थियों/निर्वाचन अभिकर्त्‍ताओं की उपस्थिति में किया जाता है और सूची साझा की जाती है। </a:t>
            </a:r>
            <a:endParaRPr lang="en-IN" sz="1600" dirty="0">
              <a:latin typeface="Roboto Condensed" charset="0"/>
              <a:ea typeface="Roboto Condensed" charset="0"/>
            </a:endParaRPr>
          </a:p>
        </p:txBody>
      </p:sp>
    </p:spTree>
    <p:extLst>
      <p:ext uri="{BB962C8B-B14F-4D97-AF65-F5344CB8AC3E}">
        <p14:creationId xmlns:p14="http://schemas.microsoft.com/office/powerpoint/2010/main" val="19190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4</a:t>
            </a:r>
            <a:r>
              <a:rPr lang="en-IN" dirty="0" smtClean="0"/>
              <a:t>. </a:t>
            </a:r>
            <a:r>
              <a:rPr lang="hi-IN" dirty="0" smtClean="0"/>
              <a:t>यादृच्छिकीकरण </a:t>
            </a:r>
            <a:r>
              <a:rPr lang="en-IN" dirty="0" smtClean="0">
                <a:solidFill>
                  <a:schemeClr val="accent1">
                    <a:lumMod val="50000"/>
                  </a:schemeClr>
                </a:solidFill>
                <a:latin typeface="Roboto Condensed" charset="0"/>
                <a:ea typeface="Roboto Condensed" charset="0"/>
              </a:rPr>
              <a:t>(Randomization)</a:t>
            </a:r>
            <a:r>
              <a:rPr lang="hi-IN" dirty="0" smtClean="0"/>
              <a:t>  </a:t>
            </a:r>
            <a:r>
              <a:rPr lang="hi-IN" sz="1800" dirty="0" smtClean="0"/>
              <a:t>(3/4)</a:t>
            </a:r>
            <a:endParaRPr lang="en-IN" sz="1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21</a:t>
            </a:fld>
            <a:endParaRPr lang="en"/>
          </a:p>
        </p:txBody>
      </p:sp>
      <p:cxnSp>
        <p:nvCxnSpPr>
          <p:cNvPr id="8" name="Straight Arrow Connector 7"/>
          <p:cNvCxnSpPr>
            <a:stCxn id="6" idx="3"/>
            <a:endCxn id="11" idx="1"/>
          </p:cNvCxnSpPr>
          <p:nvPr/>
        </p:nvCxnSpPr>
        <p:spPr>
          <a:xfrm flipV="1">
            <a:off x="1907704" y="2572605"/>
            <a:ext cx="2304256" cy="792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4211960" y="2357436"/>
            <a:ext cx="1656184" cy="430338"/>
          </a:xfrm>
          <a:prstGeom prst="roundRect">
            <a:avLst/>
          </a:prstGeom>
          <a:solidFill>
            <a:srgbClr val="FCA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smtClean="0"/>
              <a:t>एसी-</a:t>
            </a:r>
            <a:r>
              <a:rPr lang="en-IN" dirty="0" smtClean="0"/>
              <a:t>1</a:t>
            </a:r>
            <a:endParaRPr lang="en-IN" dirty="0"/>
          </a:p>
        </p:txBody>
      </p:sp>
      <p:cxnSp>
        <p:nvCxnSpPr>
          <p:cNvPr id="19" name="Straight Arrow Connector 18"/>
          <p:cNvCxnSpPr>
            <a:stCxn id="6" idx="3"/>
            <a:endCxn id="38" idx="1"/>
          </p:cNvCxnSpPr>
          <p:nvPr/>
        </p:nvCxnSpPr>
        <p:spPr>
          <a:xfrm flipV="1">
            <a:off x="1907704" y="3255826"/>
            <a:ext cx="2304256" cy="109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39" idx="1"/>
          </p:cNvCxnSpPr>
          <p:nvPr/>
        </p:nvCxnSpPr>
        <p:spPr>
          <a:xfrm>
            <a:off x="1907704" y="3364978"/>
            <a:ext cx="2304256" cy="1186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211960" y="2931790"/>
            <a:ext cx="1656184" cy="648072"/>
          </a:xfrm>
          <a:prstGeom prst="roundRect">
            <a:avLst/>
          </a:prstGeom>
          <a:solidFill>
            <a:srgbClr val="FCA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smtClean="0"/>
              <a:t>एसी-</a:t>
            </a:r>
            <a:r>
              <a:rPr lang="en-IN" dirty="0" smtClean="0"/>
              <a:t>2</a:t>
            </a:r>
            <a:endParaRPr lang="en-IN" dirty="0"/>
          </a:p>
        </p:txBody>
      </p:sp>
      <p:sp>
        <p:nvSpPr>
          <p:cNvPr id="39" name="Rounded Rectangle 38"/>
          <p:cNvSpPr/>
          <p:nvPr/>
        </p:nvSpPr>
        <p:spPr>
          <a:xfrm>
            <a:off x="4211960" y="4227934"/>
            <a:ext cx="1656184" cy="648072"/>
          </a:xfrm>
          <a:prstGeom prst="roundRect">
            <a:avLst/>
          </a:prstGeom>
          <a:solidFill>
            <a:srgbClr val="FCA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a:t>एसी</a:t>
            </a:r>
            <a:r>
              <a:rPr lang="en-IN" dirty="0" smtClean="0"/>
              <a:t> (</a:t>
            </a:r>
            <a:r>
              <a:rPr lang="hi-IN" dirty="0" smtClean="0"/>
              <a:t>एन</a:t>
            </a:r>
            <a:r>
              <a:rPr lang="en-IN" dirty="0" smtClean="0"/>
              <a:t>)</a:t>
            </a:r>
            <a:endParaRPr lang="en-IN" dirty="0"/>
          </a:p>
        </p:txBody>
      </p:sp>
      <p:sp>
        <p:nvSpPr>
          <p:cNvPr id="22" name="Oval 21"/>
          <p:cNvSpPr/>
          <p:nvPr/>
        </p:nvSpPr>
        <p:spPr>
          <a:xfrm>
            <a:off x="4860032" y="4043704"/>
            <a:ext cx="216024" cy="1842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Oval 40"/>
          <p:cNvSpPr/>
          <p:nvPr/>
        </p:nvSpPr>
        <p:spPr>
          <a:xfrm>
            <a:off x="4860032" y="3651870"/>
            <a:ext cx="216024" cy="1842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217" name="Straight Arrow Connector 9216"/>
          <p:cNvCxnSpPr>
            <a:stCxn id="11" idx="3"/>
            <a:endCxn id="5" idx="1"/>
          </p:cNvCxnSpPr>
          <p:nvPr/>
        </p:nvCxnSpPr>
        <p:spPr>
          <a:xfrm flipV="1">
            <a:off x="5868144" y="1671650"/>
            <a:ext cx="1080120" cy="900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20" name="Straight Arrow Connector 9219"/>
          <p:cNvCxnSpPr>
            <a:stCxn id="11" idx="3"/>
            <a:endCxn id="40" idx="1"/>
          </p:cNvCxnSpPr>
          <p:nvPr/>
        </p:nvCxnSpPr>
        <p:spPr>
          <a:xfrm flipV="1">
            <a:off x="5868144" y="2535747"/>
            <a:ext cx="1080120" cy="36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6948264" y="1419621"/>
            <a:ext cx="864096" cy="50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smtClean="0"/>
              <a:t>पीएस</a:t>
            </a:r>
            <a:r>
              <a:rPr lang="en-IN" dirty="0" smtClean="0"/>
              <a:t>1</a:t>
            </a:r>
            <a:endParaRPr lang="en-IN" dirty="0"/>
          </a:p>
        </p:txBody>
      </p:sp>
      <p:sp>
        <p:nvSpPr>
          <p:cNvPr id="40" name="Rounded Rectangle 39"/>
          <p:cNvSpPr/>
          <p:nvPr/>
        </p:nvSpPr>
        <p:spPr>
          <a:xfrm>
            <a:off x="6948264" y="2283718"/>
            <a:ext cx="864096" cy="50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smtClean="0"/>
              <a:t>पीएस</a:t>
            </a:r>
            <a:r>
              <a:rPr lang="en-IN" dirty="0" smtClean="0"/>
              <a:t>2</a:t>
            </a:r>
            <a:endParaRPr lang="en-IN" dirty="0"/>
          </a:p>
        </p:txBody>
      </p:sp>
      <p:grpSp>
        <p:nvGrpSpPr>
          <p:cNvPr id="7" name="Group 14"/>
          <p:cNvGrpSpPr/>
          <p:nvPr/>
        </p:nvGrpSpPr>
        <p:grpSpPr>
          <a:xfrm>
            <a:off x="179512" y="2285998"/>
            <a:ext cx="7745288" cy="2157960"/>
            <a:chOff x="179512" y="2499742"/>
            <a:chExt cx="7745288" cy="2448272"/>
          </a:xfrm>
        </p:grpSpPr>
        <p:sp>
          <p:nvSpPr>
            <p:cNvPr id="6" name="Rectangle 5"/>
            <p:cNvSpPr/>
            <p:nvPr/>
          </p:nvSpPr>
          <p:spPr>
            <a:xfrm>
              <a:off x="1043608" y="2499742"/>
              <a:ext cx="864096"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i-IN" sz="2400" b="1" dirty="0" smtClean="0">
                  <a:latin typeface="Roboto Condensed" charset="0"/>
                  <a:ea typeface="Roboto Condensed" charset="0"/>
                </a:rPr>
                <a:t>जिला </a:t>
              </a:r>
              <a:endParaRPr lang="en-IN" sz="2400" b="1" dirty="0">
                <a:latin typeface="Roboto Condensed" charset="0"/>
                <a:ea typeface="Roboto Condensed" charset="0"/>
              </a:endParaRPr>
            </a:p>
          </p:txBody>
        </p:sp>
        <p:pic>
          <p:nvPicPr>
            <p:cNvPr id="9218"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99743"/>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 y="2499742"/>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05050"/>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87774"/>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093083"/>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 y="3093082"/>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98390"/>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81114"/>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06603"/>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 y="3706602"/>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11910"/>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994634"/>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17219"/>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 y="4317218"/>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622526"/>
              <a:ext cx="363112" cy="2333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ev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605250"/>
              <a:ext cx="363112" cy="233300"/>
            </a:xfrm>
            <a:prstGeom prst="rect">
              <a:avLst/>
            </a:prstGeom>
            <a:noFill/>
            <a:extLst>
              <a:ext uri="{909E8E84-426E-40DD-AFC4-6F175D3DCCD1}">
                <a14:hiddenFill xmlns:a14="http://schemas.microsoft.com/office/drawing/2010/main">
                  <a:solidFill>
                    <a:srgbClr val="FFFFFF"/>
                  </a:solidFill>
                </a14:hiddenFill>
              </a:ext>
            </a:extLst>
          </p:spPr>
        </p:pic>
        <p:sp>
          <p:nvSpPr>
            <p:cNvPr id="42" name="Rounded Rectangle 41"/>
            <p:cNvSpPr/>
            <p:nvPr/>
          </p:nvSpPr>
          <p:spPr>
            <a:xfrm>
              <a:off x="6948264" y="3651869"/>
              <a:ext cx="976536" cy="5040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dirty="0" smtClean="0"/>
                <a:t>पीएस</a:t>
              </a:r>
              <a:r>
                <a:rPr lang="en-IN" dirty="0" smtClean="0"/>
                <a:t>(</a:t>
              </a:r>
              <a:r>
                <a:rPr lang="hi-IN" dirty="0" smtClean="0"/>
                <a:t>एन</a:t>
              </a:r>
              <a:r>
                <a:rPr lang="en-IN" dirty="0" smtClean="0"/>
                <a:t>)</a:t>
              </a:r>
              <a:endParaRPr lang="en-IN" dirty="0"/>
            </a:p>
          </p:txBody>
        </p:sp>
      </p:grpSp>
      <p:cxnSp>
        <p:nvCxnSpPr>
          <p:cNvPr id="12" name="Straight Arrow Connector 11"/>
          <p:cNvCxnSpPr>
            <a:stCxn id="11" idx="3"/>
            <a:endCxn id="42" idx="1"/>
          </p:cNvCxnSpPr>
          <p:nvPr/>
        </p:nvCxnSpPr>
        <p:spPr>
          <a:xfrm>
            <a:off x="5868144" y="2572605"/>
            <a:ext cx="1080120" cy="951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79912" y="1606029"/>
            <a:ext cx="3024336" cy="707886"/>
          </a:xfrm>
          <a:prstGeom prst="rect">
            <a:avLst/>
          </a:prstGeom>
          <a:noFill/>
        </p:spPr>
        <p:txBody>
          <a:bodyPr wrap="square" rtlCol="0">
            <a:spAutoFit/>
          </a:bodyPr>
          <a:lstStyle/>
          <a:p>
            <a:r>
              <a:rPr lang="hi-IN" sz="2000" dirty="0" smtClean="0">
                <a:latin typeface="Roboto Condensed" charset="0"/>
              </a:rPr>
              <a:t>द्वितीय </a:t>
            </a:r>
            <a:r>
              <a:rPr lang="hi-IN" sz="2000" dirty="0" smtClean="0"/>
              <a:t> यादृच्छिकीकरण </a:t>
            </a:r>
            <a:r>
              <a:rPr lang="en-IN" sz="2000" dirty="0" smtClean="0">
                <a:solidFill>
                  <a:schemeClr val="accent1">
                    <a:lumMod val="50000"/>
                  </a:schemeClr>
                </a:solidFill>
                <a:latin typeface="Roboto Condensed" charset="0"/>
                <a:ea typeface="Roboto Condensed" charset="0"/>
              </a:rPr>
              <a:t>(Randomization)</a:t>
            </a:r>
            <a:r>
              <a:rPr lang="hi-IN" sz="2000" dirty="0" smtClean="0"/>
              <a:t> </a:t>
            </a:r>
            <a:r>
              <a:rPr lang="en-IN" sz="2000" dirty="0" smtClean="0">
                <a:latin typeface="Roboto Condensed" charset="0"/>
                <a:ea typeface="Roboto Condensed" charset="0"/>
              </a:rPr>
              <a:t> </a:t>
            </a:r>
            <a:endParaRPr lang="en-IN" sz="2000" dirty="0">
              <a:latin typeface="Roboto Condensed" charset="0"/>
              <a:ea typeface="Roboto Condensed" charset="0"/>
            </a:endParaRPr>
          </a:p>
        </p:txBody>
      </p:sp>
      <p:sp>
        <p:nvSpPr>
          <p:cNvPr id="4" name="TextBox 3"/>
          <p:cNvSpPr txBox="1"/>
          <p:nvPr/>
        </p:nvSpPr>
        <p:spPr>
          <a:xfrm>
            <a:off x="107504" y="1635646"/>
            <a:ext cx="2635696" cy="707886"/>
          </a:xfrm>
          <a:prstGeom prst="rect">
            <a:avLst/>
          </a:prstGeom>
          <a:noFill/>
        </p:spPr>
        <p:txBody>
          <a:bodyPr wrap="square" rtlCol="0">
            <a:spAutoFit/>
          </a:bodyPr>
          <a:lstStyle/>
          <a:p>
            <a:pPr algn="ctr"/>
            <a:r>
              <a:rPr lang="hi-IN" sz="2000" dirty="0" smtClean="0">
                <a:latin typeface="Roboto Condensed" charset="0"/>
                <a:ea typeface="Roboto Condensed" charset="0"/>
              </a:rPr>
              <a:t>प्रथम </a:t>
            </a:r>
            <a:r>
              <a:rPr lang="hi-IN" sz="2000" dirty="0" smtClean="0"/>
              <a:t>यादृच्छिकीकरण </a:t>
            </a:r>
            <a:r>
              <a:rPr lang="en-IN" sz="2000" dirty="0" smtClean="0">
                <a:solidFill>
                  <a:schemeClr val="accent1">
                    <a:lumMod val="50000"/>
                  </a:schemeClr>
                </a:solidFill>
                <a:latin typeface="Roboto Condensed" charset="0"/>
                <a:ea typeface="Roboto Condensed" charset="0"/>
              </a:rPr>
              <a:t>(Randomization)</a:t>
            </a:r>
            <a:r>
              <a:rPr lang="hi-IN" sz="2000" dirty="0" smtClean="0"/>
              <a:t> </a:t>
            </a:r>
            <a:endParaRPr lang="en-IN" sz="2000" dirty="0">
              <a:latin typeface="Roboto Condensed" charset="0"/>
              <a:ea typeface="Roboto Condensed" charset="0"/>
            </a:endParaRPr>
          </a:p>
        </p:txBody>
      </p:sp>
    </p:spTree>
    <p:extLst>
      <p:ext uri="{BB962C8B-B14F-4D97-AF65-F5344CB8AC3E}">
        <p14:creationId xmlns:p14="http://schemas.microsoft.com/office/powerpoint/2010/main" val="2109433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z="1600" dirty="0" smtClean="0"/>
              <a:t>4. यादृच्छिकीकरण </a:t>
            </a:r>
            <a:r>
              <a:rPr lang="en-IN" sz="1600" dirty="0" smtClean="0">
                <a:solidFill>
                  <a:schemeClr val="accent1">
                    <a:lumMod val="50000"/>
                  </a:schemeClr>
                </a:solidFill>
                <a:latin typeface="Roboto Condensed" charset="0"/>
                <a:ea typeface="Roboto Condensed" charset="0"/>
              </a:rPr>
              <a:t>(Randomization)</a:t>
            </a:r>
            <a:r>
              <a:rPr lang="hi-IN" sz="1600" dirty="0" smtClean="0"/>
              <a:t> - ईवीएम 	की       सुरक्षा का आधार                                    (4/4)</a:t>
            </a:r>
            <a:endParaRPr lang="en-IN" sz="16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22</a:t>
            </a:fld>
            <a:endParaRPr lang="en"/>
          </a:p>
        </p:txBody>
      </p:sp>
      <p:sp>
        <p:nvSpPr>
          <p:cNvPr id="4" name="TextBox 3"/>
          <p:cNvSpPr txBox="1"/>
          <p:nvPr/>
        </p:nvSpPr>
        <p:spPr>
          <a:xfrm>
            <a:off x="251520" y="1542727"/>
            <a:ext cx="8640960" cy="3600986"/>
          </a:xfrm>
          <a:prstGeom prst="rect">
            <a:avLst/>
          </a:prstGeom>
          <a:noFill/>
        </p:spPr>
        <p:txBody>
          <a:bodyPr wrap="square" rtlCol="0">
            <a:spAutoFit/>
          </a:bodyPr>
          <a:lstStyle/>
          <a:p>
            <a:pPr marL="342900" indent="-342900">
              <a:lnSpc>
                <a:spcPct val="150000"/>
              </a:lnSpc>
              <a:buFont typeface="Wingdings" pitchFamily="2" charset="2"/>
              <a:buChar char="Ø"/>
            </a:pPr>
            <a:r>
              <a:rPr lang="hi-IN" dirty="0" smtClean="0">
                <a:solidFill>
                  <a:schemeClr val="accent1">
                    <a:lumMod val="50000"/>
                  </a:schemeClr>
                </a:solidFill>
                <a:latin typeface="Roboto Condensed Light"/>
                <a:ea typeface="Roboto Condensed Light"/>
                <a:cs typeface="+mj-cs"/>
              </a:rPr>
              <a:t>प्रथम यादृच्छिकीकरण </a:t>
            </a:r>
            <a:r>
              <a:rPr lang="en-IN" dirty="0" smtClean="0">
                <a:solidFill>
                  <a:schemeClr val="accent1">
                    <a:lumMod val="50000"/>
                  </a:schemeClr>
                </a:solidFill>
                <a:latin typeface="Roboto Condensed" charset="0"/>
                <a:ea typeface="Roboto Condensed" charset="0"/>
                <a:cs typeface="+mj-cs"/>
              </a:rPr>
              <a:t>(Randomization)</a:t>
            </a:r>
            <a:r>
              <a:rPr lang="hi-IN" dirty="0" smtClean="0">
                <a:solidFill>
                  <a:schemeClr val="accent1">
                    <a:lumMod val="50000"/>
                  </a:schemeClr>
                </a:solidFill>
                <a:latin typeface="Roboto Condensed Light"/>
                <a:ea typeface="Roboto Condensed Light"/>
                <a:cs typeface="+mj-cs"/>
              </a:rPr>
              <a:t> तक – कोई नहीं जानता कि </a:t>
            </a:r>
            <a:r>
              <a:rPr lang="hi-IN" b="1" u="sng" dirty="0" smtClean="0">
                <a:solidFill>
                  <a:schemeClr val="accent1">
                    <a:lumMod val="50000"/>
                  </a:schemeClr>
                </a:solidFill>
                <a:latin typeface="Roboto Condensed Light"/>
                <a:ea typeface="Roboto Condensed Light"/>
                <a:cs typeface="+mj-cs"/>
              </a:rPr>
              <a:t>कौन-सी ईवीएम किस विधान सभा निर्वाचन क्षेत्र को आवंटित की जाएगी </a:t>
            </a:r>
          </a:p>
          <a:p>
            <a:pPr marL="342900" indent="-342900">
              <a:lnSpc>
                <a:spcPct val="150000"/>
              </a:lnSpc>
              <a:buFont typeface="Wingdings" pitchFamily="2" charset="2"/>
              <a:buChar char="Ø"/>
            </a:pPr>
            <a:r>
              <a:rPr lang="hi-IN" dirty="0" smtClean="0">
                <a:solidFill>
                  <a:schemeClr val="accent1">
                    <a:lumMod val="50000"/>
                  </a:schemeClr>
                </a:solidFill>
                <a:latin typeface="Roboto Condensed Light"/>
                <a:ea typeface="Roboto Condensed Light"/>
                <a:cs typeface="+mj-cs"/>
              </a:rPr>
              <a:t> नाम-निर्देशन को अंतिम रूप देने तक – </a:t>
            </a:r>
            <a:r>
              <a:rPr lang="hi-IN" b="1" u="sng" dirty="0">
                <a:solidFill>
                  <a:schemeClr val="accent1">
                    <a:lumMod val="50000"/>
                  </a:schemeClr>
                </a:solidFill>
                <a:latin typeface="Roboto Condensed Light"/>
                <a:ea typeface="Roboto Condensed Light"/>
                <a:cs typeface="+mj-cs"/>
              </a:rPr>
              <a:t>कोई नहीं जानता </a:t>
            </a:r>
            <a:r>
              <a:rPr lang="hi-IN" b="1" u="sng" dirty="0" smtClean="0">
                <a:solidFill>
                  <a:schemeClr val="accent1">
                    <a:lumMod val="50000"/>
                  </a:schemeClr>
                </a:solidFill>
                <a:latin typeface="Roboto Condensed Light"/>
                <a:ea typeface="Roboto Condensed Light"/>
                <a:cs typeface="+mj-cs"/>
              </a:rPr>
              <a:t>कि मतपत्र पर नामों </a:t>
            </a:r>
            <a:r>
              <a:rPr lang="en-US" b="1" u="sng" dirty="0" smtClean="0">
                <a:solidFill>
                  <a:schemeClr val="accent1">
                    <a:lumMod val="50000"/>
                  </a:schemeClr>
                </a:solidFill>
                <a:latin typeface="Roboto Condensed Light"/>
                <a:ea typeface="Roboto Condensed Light"/>
                <a:cs typeface="+mj-cs"/>
              </a:rPr>
              <a:t> </a:t>
            </a:r>
            <a:r>
              <a:rPr lang="hi-IN" b="1" u="sng" dirty="0" smtClean="0">
                <a:solidFill>
                  <a:schemeClr val="accent1">
                    <a:lumMod val="50000"/>
                  </a:schemeClr>
                </a:solidFill>
                <a:latin typeface="Roboto Condensed Light"/>
                <a:ea typeface="Roboto Condensed Light"/>
                <a:cs typeface="+mj-cs"/>
              </a:rPr>
              <a:t>का अनुक्रम क्‍या है  </a:t>
            </a:r>
          </a:p>
          <a:p>
            <a:pPr marL="342900" indent="-342900">
              <a:lnSpc>
                <a:spcPct val="150000"/>
              </a:lnSpc>
              <a:buFont typeface="Wingdings" pitchFamily="2" charset="2"/>
              <a:buChar char="Ø"/>
            </a:pPr>
            <a:r>
              <a:rPr lang="hi-IN" dirty="0">
                <a:solidFill>
                  <a:schemeClr val="accent1">
                    <a:lumMod val="50000"/>
                  </a:schemeClr>
                </a:solidFill>
                <a:latin typeface="Roboto Condensed Light"/>
                <a:ea typeface="Roboto Condensed Light"/>
                <a:cs typeface="+mj-cs"/>
              </a:rPr>
              <a:t>अत:, </a:t>
            </a:r>
            <a:r>
              <a:rPr lang="hi-IN" dirty="0" smtClean="0">
                <a:solidFill>
                  <a:schemeClr val="accent1">
                    <a:lumMod val="50000"/>
                  </a:schemeClr>
                </a:solidFill>
                <a:latin typeface="Roboto Condensed Light"/>
                <a:ea typeface="Roboto Condensed Light"/>
                <a:cs typeface="+mj-cs"/>
              </a:rPr>
              <a:t>अभ्यर्थी सेटिंग तक, </a:t>
            </a:r>
            <a:r>
              <a:rPr lang="hi-IN" b="1" u="sng" dirty="0" smtClean="0">
                <a:solidFill>
                  <a:schemeClr val="accent1">
                    <a:lumMod val="50000"/>
                  </a:schemeClr>
                </a:solidFill>
                <a:latin typeface="Roboto Condensed Light"/>
                <a:ea typeface="Roboto Condensed Light"/>
                <a:cs typeface="+mj-cs"/>
              </a:rPr>
              <a:t>कोई नहीं (आरओ/डीईओ/सीईओ/आयोग तक भी नहीं) जानता कि किस बीयू पर कौन- सा बटन किस अभ्यर्थी के लिए विनिर्दिष्ट किया जाएगा,</a:t>
            </a:r>
            <a:r>
              <a:rPr lang="hi-IN" b="1" dirty="0" smtClean="0">
                <a:solidFill>
                  <a:schemeClr val="accent1">
                    <a:lumMod val="50000"/>
                  </a:schemeClr>
                </a:solidFill>
                <a:latin typeface="Roboto Condensed Light"/>
                <a:ea typeface="Roboto Condensed Light"/>
                <a:cs typeface="+mj-cs"/>
              </a:rPr>
              <a:t> </a:t>
            </a:r>
            <a:r>
              <a:rPr lang="hi-IN" dirty="0" smtClean="0">
                <a:solidFill>
                  <a:schemeClr val="accent1">
                    <a:lumMod val="50000"/>
                  </a:schemeClr>
                </a:solidFill>
                <a:latin typeface="Roboto Condensed Light"/>
                <a:ea typeface="Roboto Condensed Light"/>
                <a:cs typeface="+mj-cs"/>
              </a:rPr>
              <a:t>जिससे छेड़छाड़ करने का प्रयास बिलकुल निरर्थक हो जाता है।    </a:t>
            </a:r>
          </a:p>
          <a:p>
            <a:pPr marL="342900" indent="-342900">
              <a:lnSpc>
                <a:spcPct val="150000"/>
              </a:lnSpc>
              <a:buFont typeface="Wingdings" pitchFamily="2" charset="2"/>
              <a:buChar char="Ø"/>
            </a:pPr>
            <a:r>
              <a:rPr lang="hi-IN" dirty="0">
                <a:solidFill>
                  <a:schemeClr val="accent1">
                    <a:lumMod val="50000"/>
                  </a:schemeClr>
                </a:solidFill>
                <a:latin typeface="Roboto Condensed Light"/>
                <a:ea typeface="Roboto Condensed Light"/>
                <a:cs typeface="+mj-cs"/>
              </a:rPr>
              <a:t>दूसरे </a:t>
            </a:r>
            <a:r>
              <a:rPr lang="hi-IN" dirty="0" smtClean="0">
                <a:solidFill>
                  <a:schemeClr val="accent1">
                    <a:lumMod val="50000"/>
                  </a:schemeClr>
                </a:solidFill>
                <a:latin typeface="Roboto Condensed Light"/>
                <a:ea typeface="Roboto Condensed Light"/>
                <a:cs typeface="+mj-cs"/>
              </a:rPr>
              <a:t>यादृच्छिकीकरण </a:t>
            </a:r>
            <a:r>
              <a:rPr lang="en-IN" dirty="0" smtClean="0">
                <a:solidFill>
                  <a:schemeClr val="accent1">
                    <a:lumMod val="50000"/>
                  </a:schemeClr>
                </a:solidFill>
                <a:latin typeface="Roboto Condensed" charset="0"/>
                <a:ea typeface="Roboto Condensed" charset="0"/>
                <a:cs typeface="+mj-cs"/>
              </a:rPr>
              <a:t>(Randomization)</a:t>
            </a:r>
            <a:r>
              <a:rPr lang="hi-IN" dirty="0" smtClean="0">
                <a:solidFill>
                  <a:schemeClr val="accent1">
                    <a:lumMod val="50000"/>
                  </a:schemeClr>
                </a:solidFill>
                <a:latin typeface="Roboto Condensed Light"/>
                <a:ea typeface="Roboto Condensed Light"/>
                <a:cs typeface="+mj-cs"/>
              </a:rPr>
              <a:t> तक-कोई नहीं जानता कि </a:t>
            </a:r>
            <a:r>
              <a:rPr lang="hi-IN" b="1" u="sng" dirty="0" smtClean="0">
                <a:solidFill>
                  <a:schemeClr val="accent1">
                    <a:lumMod val="50000"/>
                  </a:schemeClr>
                </a:solidFill>
                <a:latin typeface="Roboto Condensed Light"/>
                <a:ea typeface="Roboto Condensed Light"/>
                <a:cs typeface="+mj-cs"/>
              </a:rPr>
              <a:t>कौन सी ईवीएम किस मतदान केन्द्र में जाएगी। </a:t>
            </a:r>
          </a:p>
          <a:p>
            <a:pPr marL="342900" indent="-342900">
              <a:lnSpc>
                <a:spcPct val="150000"/>
              </a:lnSpc>
              <a:buFont typeface="Wingdings" pitchFamily="2" charset="2"/>
              <a:buChar char="Ø"/>
            </a:pPr>
            <a:r>
              <a:rPr lang="hi-IN" dirty="0">
                <a:solidFill>
                  <a:schemeClr val="accent1">
                    <a:lumMod val="50000"/>
                  </a:schemeClr>
                </a:solidFill>
                <a:latin typeface="Roboto Condensed Light"/>
                <a:ea typeface="Roboto Condensed Light"/>
                <a:cs typeface="+mj-cs"/>
              </a:rPr>
              <a:t>इसके </a:t>
            </a:r>
            <a:r>
              <a:rPr lang="hi-IN" dirty="0" smtClean="0">
                <a:solidFill>
                  <a:schemeClr val="accent1">
                    <a:lumMod val="50000"/>
                  </a:schemeClr>
                </a:solidFill>
                <a:latin typeface="Roboto Condensed Light"/>
                <a:ea typeface="Roboto Condensed Light"/>
                <a:cs typeface="+mj-cs"/>
              </a:rPr>
              <a:t>अतिरिक्त, मतदान कर्मचारियों का विभिन्‍न मतदान केन्द्रों के लिए </a:t>
            </a:r>
            <a:r>
              <a:rPr lang="hi-IN" b="1" dirty="0" smtClean="0">
                <a:solidFill>
                  <a:schemeClr val="accent1">
                    <a:lumMod val="50000"/>
                  </a:schemeClr>
                </a:solidFill>
                <a:latin typeface="Roboto Condensed Light"/>
                <a:ea typeface="Roboto Condensed Light"/>
                <a:cs typeface="+mj-cs"/>
              </a:rPr>
              <a:t>3 चरणों वाला यादृच्छिकीकरण</a:t>
            </a:r>
            <a:r>
              <a:rPr lang="hi-IN" b="1" u="sng" dirty="0" smtClean="0">
                <a:solidFill>
                  <a:schemeClr val="accent1">
                    <a:lumMod val="50000"/>
                  </a:schemeClr>
                </a:solidFill>
                <a:latin typeface="Roboto Condensed Light"/>
                <a:ea typeface="Roboto Condensed Light"/>
                <a:cs typeface="+mj-cs"/>
              </a:rPr>
              <a:t> </a:t>
            </a:r>
            <a:r>
              <a:rPr lang="en-IN" u="sng" dirty="0" smtClean="0">
                <a:solidFill>
                  <a:schemeClr val="accent1">
                    <a:lumMod val="50000"/>
                  </a:schemeClr>
                </a:solidFill>
                <a:latin typeface="Roboto Condensed" charset="0"/>
                <a:ea typeface="Roboto Condensed" charset="0"/>
                <a:cs typeface="+mj-cs"/>
              </a:rPr>
              <a:t>(Randomization)</a:t>
            </a:r>
            <a:r>
              <a:rPr lang="hi-IN" b="1" u="sng" dirty="0" smtClean="0">
                <a:solidFill>
                  <a:schemeClr val="accent1">
                    <a:lumMod val="50000"/>
                  </a:schemeClr>
                </a:solidFill>
                <a:latin typeface="Roboto Condensed Light"/>
                <a:ea typeface="Roboto Condensed Light"/>
                <a:cs typeface="+mj-cs"/>
              </a:rPr>
              <a:t> किया जाता है। </a:t>
            </a:r>
            <a:endParaRPr lang="en-US" b="1" u="sng" dirty="0">
              <a:solidFill>
                <a:schemeClr val="accent1">
                  <a:lumMod val="50000"/>
                </a:schemeClr>
              </a:solidFill>
              <a:latin typeface="Roboto Condensed Light"/>
              <a:ea typeface="Roboto Condensed Light"/>
              <a:cs typeface="+mj-cs"/>
            </a:endParaRPr>
          </a:p>
          <a:p>
            <a:endParaRPr lang="en-IN" sz="1800" dirty="0"/>
          </a:p>
        </p:txBody>
      </p:sp>
    </p:spTree>
    <p:extLst>
      <p:ext uri="{BB962C8B-B14F-4D97-AF65-F5344CB8AC3E}">
        <p14:creationId xmlns:p14="http://schemas.microsoft.com/office/powerpoint/2010/main" val="3820968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6. </a:t>
            </a:r>
            <a:r>
              <a:rPr lang="hi-IN" dirty="0"/>
              <a:t>एक </a:t>
            </a:r>
            <a:r>
              <a:rPr lang="hi-IN" dirty="0" smtClean="0"/>
              <a:t>से अधिक बार छद्म मतदान (</a:t>
            </a:r>
            <a:r>
              <a:rPr lang="en-IN" dirty="0" smtClean="0"/>
              <a:t>Mock Poll)</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23</a:t>
            </a:fld>
            <a:endParaRPr lang="en"/>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48" t="7543" r="16151" b="14474"/>
          <a:stretch/>
        </p:blipFill>
        <p:spPr bwMode="auto">
          <a:xfrm>
            <a:off x="-1" y="1203598"/>
            <a:ext cx="4860033" cy="393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04048" y="1443137"/>
            <a:ext cx="3816424" cy="3108543"/>
          </a:xfrm>
          <a:prstGeom prst="rect">
            <a:avLst/>
          </a:prstGeom>
          <a:noFill/>
        </p:spPr>
        <p:txBody>
          <a:bodyPr wrap="square" rtlCol="0">
            <a:spAutoFit/>
          </a:bodyPr>
          <a:lstStyle/>
          <a:p>
            <a:pPr marL="285750" lvl="0" indent="-285750" algn="just">
              <a:buFont typeface="Arial" pitchFamily="34" charset="0"/>
              <a:buChar char="•"/>
              <a:tabLst>
                <a:tab pos="457200" algn="l"/>
              </a:tabLst>
            </a:pP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प्रत्‍येक ईवीएम एफएलसी के दौरान, और पुन: अभ्‍यर्थी सेटिंग के दौरान छद्म मतदान से गुजरती है। इसके अलावा, </a:t>
            </a:r>
            <a:r>
              <a:rPr lang="en-IN" dirty="0" smtClean="0">
                <a:solidFill>
                  <a:schemeClr val="accent1">
                    <a:lumMod val="50000"/>
                  </a:schemeClr>
                </a:solidFill>
                <a:latin typeface="Arial Unicode MS" pitchFamily="34" charset="-128"/>
                <a:ea typeface="Arial Unicode MS" pitchFamily="34" charset="-128"/>
                <a:cs typeface="Arial Unicode MS" pitchFamily="34" charset="-128"/>
              </a:rPr>
              <a:t>10% </a:t>
            </a:r>
            <a:r>
              <a:rPr lang="hi-IN" dirty="0">
                <a:solidFill>
                  <a:schemeClr val="accent1">
                    <a:lumMod val="50000"/>
                  </a:schemeClr>
                </a:solidFill>
                <a:latin typeface="Arial Unicode MS" pitchFamily="34" charset="-128"/>
                <a:ea typeface="Arial Unicode MS" pitchFamily="34" charset="-128"/>
                <a:cs typeface="Arial Unicode MS" pitchFamily="34" charset="-128"/>
              </a:rPr>
              <a:t>ईवीएम उच्‍चतर </a:t>
            </a: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संख्‍या (500-1200) में छद्म मतदान के लिए यादृच्छिक रूप से चुनी जाती हैं। </a:t>
            </a:r>
          </a:p>
          <a:p>
            <a:pPr marL="285750" lvl="0" indent="-285750" algn="just">
              <a:buFont typeface="Arial" pitchFamily="34" charset="0"/>
              <a:buChar char="•"/>
              <a:tabLst>
                <a:tab pos="457200" algn="l"/>
              </a:tabLst>
            </a:pP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प्रशिक्षण और जागरूकता के लिए </a:t>
            </a:r>
            <a:r>
              <a:rPr lang="hi-IN" dirty="0">
                <a:solidFill>
                  <a:schemeClr val="accent1">
                    <a:lumMod val="50000"/>
                  </a:schemeClr>
                </a:solidFill>
                <a:latin typeface="Arial Unicode MS" pitchFamily="34" charset="-128"/>
                <a:ea typeface="Arial Unicode MS" pitchFamily="34" charset="-128"/>
                <a:cs typeface="Arial Unicode MS" pitchFamily="34" charset="-128"/>
              </a:rPr>
              <a:t>यादृच्छिक रूप से </a:t>
            </a: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निकाली</a:t>
            </a:r>
            <a:r>
              <a:rPr lang="en-US" dirty="0" smtClean="0">
                <a:solidFill>
                  <a:schemeClr val="accent1">
                    <a:lumMod val="50000"/>
                  </a:schemeClr>
                </a:solidFill>
                <a:latin typeface="Arial Unicode MS" pitchFamily="34" charset="-128"/>
                <a:ea typeface="Arial Unicode MS" pitchFamily="34" charset="-128"/>
                <a:cs typeface="Arial Unicode MS" pitchFamily="34" charset="-128"/>
              </a:rPr>
              <a:t> </a:t>
            </a: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गई </a:t>
            </a:r>
            <a:r>
              <a:rPr lang="en-IN" dirty="0">
                <a:solidFill>
                  <a:schemeClr val="accent1">
                    <a:lumMod val="50000"/>
                  </a:schemeClr>
                </a:solidFill>
                <a:latin typeface="Arial Unicode MS" pitchFamily="34" charset="-128"/>
                <a:ea typeface="Arial Unicode MS" pitchFamily="34" charset="-128"/>
                <a:cs typeface="Arial Unicode MS" pitchFamily="34" charset="-128"/>
              </a:rPr>
              <a:t>10% </a:t>
            </a:r>
            <a:r>
              <a:rPr lang="hi-IN" dirty="0">
                <a:solidFill>
                  <a:schemeClr val="accent1">
                    <a:lumMod val="50000"/>
                  </a:schemeClr>
                </a:solidFill>
                <a:latin typeface="Arial Unicode MS" pitchFamily="34" charset="-128"/>
                <a:ea typeface="Arial Unicode MS" pitchFamily="34" charset="-128"/>
                <a:cs typeface="Arial Unicode MS" pitchFamily="34" charset="-128"/>
              </a:rPr>
              <a:t>ईवीएम </a:t>
            </a: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 कई बार </a:t>
            </a:r>
            <a:r>
              <a:rPr lang="hi-IN" dirty="0">
                <a:solidFill>
                  <a:schemeClr val="accent1">
                    <a:lumMod val="50000"/>
                  </a:schemeClr>
                </a:solidFill>
                <a:latin typeface="Arial Unicode MS" pitchFamily="34" charset="-128"/>
                <a:ea typeface="Arial Unicode MS" pitchFamily="34" charset="-128"/>
                <a:cs typeface="Arial Unicode MS" pitchFamily="34" charset="-128"/>
              </a:rPr>
              <a:t>छद्म मतदान </a:t>
            </a: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से गुजरती हैं। लो.स. निर्वाचन 2019 के दौरान जागरूकता शिविरों के दौरान लगभग 1 लाख ईवीएम पर लगभग 9 करोड़ </a:t>
            </a:r>
            <a:r>
              <a:rPr lang="hi-IN" dirty="0">
                <a:solidFill>
                  <a:schemeClr val="accent1">
                    <a:lumMod val="50000"/>
                  </a:schemeClr>
                </a:solidFill>
                <a:latin typeface="Arial Unicode MS" pitchFamily="34" charset="-128"/>
                <a:ea typeface="Arial Unicode MS" pitchFamily="34" charset="-128"/>
                <a:cs typeface="Arial Unicode MS" pitchFamily="34" charset="-128"/>
              </a:rPr>
              <a:t>छद्म मतदान </a:t>
            </a: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किए गए और उनकी जांच की गई। </a:t>
            </a:r>
          </a:p>
          <a:p>
            <a:pPr marL="285750" indent="-285750" algn="just">
              <a:buFont typeface="Arial" pitchFamily="34" charset="0"/>
              <a:buChar char="•"/>
              <a:tabLst>
                <a:tab pos="457200" algn="l"/>
              </a:tabLst>
            </a:pPr>
            <a:r>
              <a:rPr lang="hi-IN" dirty="0">
                <a:latin typeface="Arial Unicode MS" pitchFamily="34" charset="-128"/>
                <a:ea typeface="Arial Unicode MS" pitchFamily="34" charset="-128"/>
                <a:cs typeface="Arial Unicode MS" pitchFamily="34" charset="-128"/>
              </a:rPr>
              <a:t>वास्‍तविक मतदान शुरू होने से पहले</a:t>
            </a:r>
            <a:r>
              <a:rPr lang="en-IN" dirty="0">
                <a:latin typeface="Arial Unicode MS" pitchFamily="34" charset="-128"/>
                <a:ea typeface="Arial Unicode MS" pitchFamily="34" charset="-128"/>
                <a:cs typeface="Arial Unicode MS" pitchFamily="34" charset="-128"/>
              </a:rPr>
              <a:t>, </a:t>
            </a:r>
            <a:r>
              <a:rPr lang="hi-IN" dirty="0">
                <a:latin typeface="Arial Unicode MS" pitchFamily="34" charset="-128"/>
                <a:ea typeface="Arial Unicode MS" pitchFamily="34" charset="-128"/>
                <a:cs typeface="Arial Unicode MS" pitchFamily="34" charset="-128"/>
              </a:rPr>
              <a:t>प्रत्‍येक ईवीएम पर मतदान </a:t>
            </a:r>
            <a:r>
              <a:rPr lang="hi-IN" dirty="0" smtClean="0">
                <a:latin typeface="Arial Unicode MS" pitchFamily="34" charset="-128"/>
                <a:ea typeface="Arial Unicode MS" pitchFamily="34" charset="-128"/>
                <a:cs typeface="Arial Unicode MS" pitchFamily="34" charset="-128"/>
              </a:rPr>
              <a:t>एजेंटों </a:t>
            </a:r>
            <a:r>
              <a:rPr lang="hi-IN" dirty="0">
                <a:latin typeface="Arial Unicode MS" pitchFamily="34" charset="-128"/>
                <a:ea typeface="Arial Unicode MS" pitchFamily="34" charset="-128"/>
                <a:cs typeface="Arial Unicode MS" pitchFamily="34" charset="-128"/>
              </a:rPr>
              <a:t>की उपस्थिति में कम से कम 50 मतों के साथ छद्म मतदान किया जाता है </a:t>
            </a:r>
            <a:r>
              <a:rPr lang="hi-IN" dirty="0" smtClean="0">
                <a:latin typeface="Arial Unicode MS" pitchFamily="34" charset="-128"/>
                <a:ea typeface="Arial Unicode MS" pitchFamily="34" charset="-128"/>
                <a:cs typeface="Arial Unicode MS" pitchFamily="34" charset="-128"/>
              </a:rPr>
              <a:t>।</a:t>
            </a:r>
            <a:endParaRPr lang="en-IN" dirty="0">
              <a:solidFill>
                <a:schemeClr val="accent1">
                  <a:lumMod val="50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0374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7. </a:t>
            </a:r>
            <a:r>
              <a:rPr lang="hi-IN" dirty="0" smtClean="0"/>
              <a:t>मतदान दिवस जांच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24</a:t>
            </a:fld>
            <a:endParaRPr lang="en"/>
          </a:p>
        </p:txBody>
      </p:sp>
      <p:sp>
        <p:nvSpPr>
          <p:cNvPr id="6" name="Rectangle 5"/>
          <p:cNvSpPr/>
          <p:nvPr/>
        </p:nvSpPr>
        <p:spPr>
          <a:xfrm>
            <a:off x="35496" y="1357304"/>
            <a:ext cx="4572000" cy="2354491"/>
          </a:xfrm>
          <a:prstGeom prst="rect">
            <a:avLst/>
          </a:prstGeom>
        </p:spPr>
        <p:txBody>
          <a:bodyPr wrap="square">
            <a:spAutoFit/>
          </a:bodyPr>
          <a:lstStyle/>
          <a:p>
            <a:pPr marL="285750" indent="-285750" algn="just">
              <a:lnSpc>
                <a:spcPct val="150000"/>
              </a:lnSpc>
              <a:buFont typeface="Arial" pitchFamily="34" charset="0"/>
              <a:buChar char="•"/>
            </a:pP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मतदान एजेंट </a:t>
            </a:r>
            <a:endParaRPr lang="hi-IN" dirty="0">
              <a:solidFill>
                <a:schemeClr val="accent1">
                  <a:lumMod val="50000"/>
                </a:schemeClr>
              </a:solidFill>
              <a:latin typeface="Arial Unicode MS" pitchFamily="34" charset="-128"/>
              <a:ea typeface="Arial Unicode MS" pitchFamily="34" charset="-128"/>
              <a:cs typeface="Arial Unicode MS" pitchFamily="34" charset="-128"/>
            </a:endParaRPr>
          </a:p>
          <a:p>
            <a:pPr marL="285750" indent="-285750" algn="just">
              <a:lnSpc>
                <a:spcPct val="150000"/>
              </a:lnSpc>
              <a:buFont typeface="Arial" pitchFamily="34" charset="0"/>
              <a:buChar char="•"/>
            </a:pP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मतदान केन्‍द्रों पर केन्‍द्रीय सशस्‍त्र पुलिस बल (सीएपीएफ) और माइक्रो प्रेक्षक तैनात किए जाते हैं। </a:t>
            </a:r>
          </a:p>
          <a:p>
            <a:pPr marL="285750" indent="-285750" algn="just">
              <a:lnSpc>
                <a:spcPct val="150000"/>
              </a:lnSpc>
              <a:buFont typeface="Arial" pitchFamily="34" charset="0"/>
              <a:buChar char="•"/>
            </a:pP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वेबकास्टिंग/सीसीटीवी </a:t>
            </a:r>
          </a:p>
          <a:p>
            <a:pPr marL="285750" indent="-285750" algn="just">
              <a:lnSpc>
                <a:spcPct val="150000"/>
              </a:lnSpc>
              <a:buFont typeface="Arial" pitchFamily="34" charset="0"/>
              <a:buChar char="•"/>
            </a:pPr>
            <a:r>
              <a:rPr lang="hi-IN" dirty="0">
                <a:solidFill>
                  <a:schemeClr val="accent1">
                    <a:lumMod val="50000"/>
                  </a:schemeClr>
                </a:solidFill>
                <a:latin typeface="Arial Unicode MS" pitchFamily="34" charset="-128"/>
                <a:ea typeface="Arial Unicode MS" pitchFamily="34" charset="-128"/>
                <a:cs typeface="Arial Unicode MS" pitchFamily="34" charset="-128"/>
              </a:rPr>
              <a:t>बारम्‍बार दौरे (सेक्‍टर अधिकारी/वरिष्‍ठ अधिकारी/प्रेक्षक) </a:t>
            </a:r>
            <a:endParaRPr lang="hi-IN" dirty="0" smtClean="0">
              <a:solidFill>
                <a:schemeClr val="accent1">
                  <a:lumMod val="50000"/>
                </a:schemeClr>
              </a:solidFill>
              <a:latin typeface="Arial Unicode MS" pitchFamily="34" charset="-128"/>
              <a:ea typeface="Arial Unicode MS" pitchFamily="34" charset="-128"/>
              <a:cs typeface="Arial Unicode MS" pitchFamily="34" charset="-128"/>
            </a:endParaRPr>
          </a:p>
          <a:p>
            <a:pPr marL="285750" indent="-285750" algn="just">
              <a:lnSpc>
                <a:spcPct val="150000"/>
              </a:lnSpc>
              <a:buFont typeface="Arial" pitchFamily="34" charset="0"/>
              <a:buChar char="•"/>
            </a:pP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डाले गए मतों की दो-दो घंटे बाद रिपोर्टिंग</a:t>
            </a:r>
          </a:p>
          <a:p>
            <a:pPr marL="285750" indent="-285750" algn="just">
              <a:lnSpc>
                <a:spcPct val="150000"/>
              </a:lnSpc>
              <a:buFont typeface="Arial" pitchFamily="34" charset="0"/>
              <a:buChar char="•"/>
            </a:pPr>
            <a:r>
              <a:rPr lang="hi-IN" dirty="0" smtClean="0">
                <a:solidFill>
                  <a:schemeClr val="accent1">
                    <a:lumMod val="50000"/>
                  </a:schemeClr>
                </a:solidFill>
                <a:latin typeface="Arial Unicode MS" pitchFamily="34" charset="-128"/>
                <a:ea typeface="Arial Unicode MS" pitchFamily="34" charset="-128"/>
                <a:cs typeface="Arial Unicode MS" pitchFamily="34" charset="-128"/>
              </a:rPr>
              <a:t>मीडिया </a:t>
            </a:r>
            <a:r>
              <a:rPr lang="hi-IN" dirty="0">
                <a:solidFill>
                  <a:schemeClr val="accent1">
                    <a:lumMod val="50000"/>
                  </a:schemeClr>
                </a:solidFill>
                <a:latin typeface="Arial Unicode MS" pitchFamily="34" charset="-128"/>
                <a:ea typeface="Arial Unicode MS" pitchFamily="34" charset="-128"/>
                <a:cs typeface="Arial Unicode MS" pitchFamily="34" charset="-128"/>
              </a:rPr>
              <a:t>सतर्कता </a:t>
            </a:r>
            <a:endParaRPr lang="en-IN" dirty="0">
              <a:solidFill>
                <a:schemeClr val="accent1">
                  <a:lumMod val="50000"/>
                </a:schemeClr>
              </a:solidFill>
              <a:latin typeface="Arial Unicode MS" pitchFamily="34" charset="-128"/>
              <a:ea typeface="Arial Unicode MS" pitchFamily="34" charset="-128"/>
              <a:cs typeface="Arial Unicode MS" pitchFamily="34" charset="-128"/>
            </a:endParaRPr>
          </a:p>
        </p:txBody>
      </p:sp>
      <p:sp>
        <p:nvSpPr>
          <p:cNvPr id="10" name="Hexagon 9"/>
          <p:cNvSpPr/>
          <p:nvPr/>
        </p:nvSpPr>
        <p:spPr>
          <a:xfrm>
            <a:off x="6156176" y="2870914"/>
            <a:ext cx="139120" cy="120074"/>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Hexagon 10"/>
          <p:cNvSpPr/>
          <p:nvPr/>
        </p:nvSpPr>
        <p:spPr>
          <a:xfrm>
            <a:off x="4572000" y="1995686"/>
            <a:ext cx="2196752" cy="1728192"/>
          </a:xfrm>
          <a:prstGeom prst="hexagon">
            <a:avLst>
              <a:gd name="adj" fmla="val 25000"/>
              <a:gd name="vf" fmla="val 115470"/>
            </a:avLst>
          </a:prstGeom>
          <a:blipFill>
            <a:blip r:embed="rId3">
              <a:extLst>
                <a:ext uri="{28A0092B-C50C-407E-A947-70E740481C1C}">
                  <a14:useLocalDpi xmlns:a14="http://schemas.microsoft.com/office/drawing/2010/main" val="0"/>
                </a:ext>
              </a:extLst>
            </a:blip>
            <a:srcRect/>
            <a:stretch>
              <a:fillRect l="-19000" r="-19000"/>
            </a:stretch>
          </a:blipFill>
          <a:effectLst>
            <a:outerShdw blurRad="50800" dist="38100" dir="2700000" algn="tl" rotWithShape="0">
              <a:prstClr val="black">
                <a:alpha val="40000"/>
              </a:prstClr>
            </a:outerShdw>
          </a:effectLst>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Hexagon 14"/>
          <p:cNvSpPr/>
          <p:nvPr/>
        </p:nvSpPr>
        <p:spPr>
          <a:xfrm>
            <a:off x="6516216" y="2849016"/>
            <a:ext cx="2016224" cy="1749000"/>
          </a:xfrm>
          <a:prstGeom prst="hexagon">
            <a:avLst>
              <a:gd name="adj" fmla="val 25000"/>
              <a:gd name="vf" fmla="val 115470"/>
            </a:avLst>
          </a:prstGeom>
          <a:blipFill>
            <a:blip r:embed="rId4">
              <a:extLst>
                <a:ext uri="{28A0092B-C50C-407E-A947-70E740481C1C}">
                  <a14:useLocalDpi xmlns:a14="http://schemas.microsoft.com/office/drawing/2010/main" val="0"/>
                </a:ext>
              </a:extLst>
            </a:blip>
            <a:srcRect/>
            <a:stretch>
              <a:fillRect l="-15000" r="-15000"/>
            </a:stretch>
          </a:blipFill>
          <a:effectLst>
            <a:outerShdw blurRad="50800" dist="38100" dir="2700000" algn="tl" rotWithShape="0">
              <a:prstClr val="black">
                <a:alpha val="40000"/>
              </a:prstClr>
            </a:outerShdw>
          </a:effectLst>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Hexagon 15"/>
          <p:cNvSpPr/>
          <p:nvPr/>
        </p:nvSpPr>
        <p:spPr>
          <a:xfrm>
            <a:off x="7740320" y="2932373"/>
            <a:ext cx="139120" cy="120074"/>
          </a:xfrm>
          <a:prstGeom prst="hexagon">
            <a:avLst>
              <a:gd name="adj" fmla="val 25000"/>
              <a:gd name="vf" fmla="val 115470"/>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Hexagon 16"/>
          <p:cNvSpPr/>
          <p:nvPr/>
        </p:nvSpPr>
        <p:spPr>
          <a:xfrm>
            <a:off x="6439767" y="870619"/>
            <a:ext cx="2092673" cy="1917155"/>
          </a:xfrm>
          <a:prstGeom prst="hexagon">
            <a:avLst>
              <a:gd name="adj" fmla="val 25000"/>
              <a:gd name="vf" fmla="val 115470"/>
            </a:avLst>
          </a:prstGeom>
          <a:blipFill>
            <a:blip r:embed="rId5">
              <a:extLst>
                <a:ext uri="{28A0092B-C50C-407E-A947-70E740481C1C}">
                  <a14:useLocalDpi xmlns:a14="http://schemas.microsoft.com/office/drawing/2010/main" val="0"/>
                </a:ext>
              </a:extLst>
            </a:blip>
            <a:srcRect/>
            <a:stretch>
              <a:fillRect l="-28000" r="-28000"/>
            </a:stretch>
          </a:bli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743666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8. </a:t>
            </a:r>
            <a:r>
              <a:rPr lang="hi-IN" dirty="0" smtClean="0"/>
              <a:t>मतदान समापन एवं परिवहन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25</a:t>
            </a:fld>
            <a:endParaRPr lang="en"/>
          </a:p>
        </p:txBody>
      </p:sp>
      <p:sp>
        <p:nvSpPr>
          <p:cNvPr id="4" name="TextBox 3"/>
          <p:cNvSpPr txBox="1"/>
          <p:nvPr/>
        </p:nvSpPr>
        <p:spPr>
          <a:xfrm>
            <a:off x="827584" y="1928808"/>
            <a:ext cx="7056784" cy="203132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lvl="1" indent="-285750">
              <a:buFont typeface="Arial" pitchFamily="34" charset="0"/>
              <a:buChar char="•"/>
            </a:pPr>
            <a:r>
              <a:rPr lang="hi-IN" sz="1800" dirty="0" smtClean="0">
                <a:latin typeface="Roboto Condensed" charset="0"/>
                <a:ea typeface="Roboto Condensed" charset="0"/>
              </a:rPr>
              <a:t>क्‍लोज बटन दबाकर ईवीएम पर मतदान का समापन-ईवीएम आगे और कोई मत स्‍वीकार नहीं कर सकती।  </a:t>
            </a:r>
          </a:p>
          <a:p>
            <a:pPr marL="285750" lvl="1" indent="-285750">
              <a:buFont typeface="Arial" pitchFamily="34" charset="0"/>
              <a:buChar char="•"/>
            </a:pPr>
            <a:r>
              <a:rPr lang="hi-IN" sz="1800" dirty="0">
                <a:latin typeface="Roboto Condensed" charset="0"/>
                <a:ea typeface="Roboto Condensed" charset="0"/>
              </a:rPr>
              <a:t>ईवीएम </a:t>
            </a:r>
            <a:r>
              <a:rPr lang="hi-IN" sz="1800" dirty="0" smtClean="0">
                <a:latin typeface="Roboto Condensed" charset="0"/>
                <a:ea typeface="Roboto Condensed" charset="0"/>
              </a:rPr>
              <a:t>कैरिईंग केस में सीलबंद की जाती है और मतदान एजेंट उन पर हस्‍ताक्षर करते हैं। </a:t>
            </a:r>
          </a:p>
          <a:p>
            <a:pPr marL="285750" lvl="1" indent="-285750">
              <a:buFont typeface="Arial" pitchFamily="34" charset="0"/>
              <a:buChar char="•"/>
            </a:pPr>
            <a:r>
              <a:rPr lang="hi-IN" sz="1800" dirty="0">
                <a:latin typeface="Roboto Condensed" charset="0"/>
                <a:ea typeface="Roboto Condensed" charset="0"/>
              </a:rPr>
              <a:t>ईवीएम </a:t>
            </a:r>
            <a:r>
              <a:rPr lang="hi-IN" sz="1800" dirty="0" smtClean="0">
                <a:latin typeface="Roboto Condensed" charset="0"/>
                <a:ea typeface="Roboto Condensed" charset="0"/>
              </a:rPr>
              <a:t>सशस्‍त्र अनुरक्षा के अंतर्गत प्राप्ति केन्‍द्रों में वापस ढोकर ले जाई जाती हैं। अभ्‍यर्थियों के प्रतिनिधियों को उनका अनुसरण करने की अनुमति दी जाती है।  </a:t>
            </a:r>
            <a:endParaRPr lang="en-IN" sz="1800" dirty="0">
              <a:latin typeface="Roboto Condensed" charset="0"/>
              <a:ea typeface="Roboto Condensed" charset="0"/>
            </a:endParaRPr>
          </a:p>
        </p:txBody>
      </p:sp>
    </p:spTree>
    <p:extLst>
      <p:ext uri="{BB962C8B-B14F-4D97-AF65-F5344CB8AC3E}">
        <p14:creationId xmlns:p14="http://schemas.microsoft.com/office/powerpoint/2010/main" val="3477476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cs typeface="+mn-cs"/>
              </a:rPr>
              <a:t>9</a:t>
            </a:r>
            <a:r>
              <a:rPr lang="en-IN" dirty="0" smtClean="0">
                <a:cs typeface="+mn-cs"/>
              </a:rPr>
              <a:t>. </a:t>
            </a:r>
            <a:r>
              <a:rPr lang="hi-IN" dirty="0" smtClean="0">
                <a:cs typeface="+mn-cs"/>
              </a:rPr>
              <a:t>मतगणना तक स्‍ट्रांग-रूम में सुरक्षित भंडारण </a:t>
            </a:r>
            <a:r>
              <a:rPr lang="en-IN" dirty="0" smtClean="0">
                <a:cs typeface="+mn-cs"/>
              </a:rPr>
              <a:t>  </a:t>
            </a:r>
            <a:r>
              <a:rPr lang="hi-IN" dirty="0" smtClean="0">
                <a:cs typeface="+mn-cs"/>
              </a:rPr>
              <a:t> </a:t>
            </a:r>
            <a:endParaRPr lang="en-IN" dirty="0">
              <a:cs typeface="+mn-cs"/>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26</a:t>
            </a:fld>
            <a:endParaRPr lang="en"/>
          </a:p>
        </p:txBody>
      </p:sp>
      <p:sp>
        <p:nvSpPr>
          <p:cNvPr id="12" name="TextBox 11"/>
          <p:cNvSpPr txBox="1"/>
          <p:nvPr/>
        </p:nvSpPr>
        <p:spPr>
          <a:xfrm>
            <a:off x="755576" y="1593323"/>
            <a:ext cx="7632848" cy="160043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lvl="1" indent="-285750" algn="just">
              <a:buFont typeface="Wingdings" pitchFamily="2" charset="2"/>
              <a:buChar char="Ø"/>
              <a:tabLst>
                <a:tab pos="457200" algn="l"/>
              </a:tabLst>
            </a:pPr>
            <a:r>
              <a:rPr lang="hi-IN" sz="1600" dirty="0" smtClean="0">
                <a:latin typeface="Roboto Condensed" charset="0"/>
                <a:ea typeface="Roboto Condensed" charset="0"/>
              </a:rPr>
              <a:t>मतदान में प्रयुक्‍त ईवीएम स्‍ट्रांग रूम में रखी जाती हैं, उन्‍हें अभ्‍यर्थियों एवं प्रेक्षकों की उपस्थिति में सीलबंद किया जाता है। </a:t>
            </a:r>
          </a:p>
          <a:p>
            <a:pPr marL="285750" lvl="1" indent="-285750" algn="just">
              <a:buFont typeface="Wingdings" pitchFamily="2" charset="2"/>
              <a:buChar char="Ø"/>
              <a:tabLst>
                <a:tab pos="457200" algn="l"/>
              </a:tabLst>
            </a:pPr>
            <a:r>
              <a:rPr lang="hi-IN" sz="1600" dirty="0" smtClean="0">
                <a:latin typeface="Roboto Condensed" charset="0"/>
                <a:ea typeface="Roboto Condensed" charset="0"/>
              </a:rPr>
              <a:t>अभ्‍यर्थियों को </a:t>
            </a:r>
            <a:r>
              <a:rPr lang="hi-IN" sz="1600" dirty="0">
                <a:latin typeface="Roboto Condensed" charset="0"/>
                <a:ea typeface="Roboto Condensed" charset="0"/>
              </a:rPr>
              <a:t>मतदान में प्रयुक्‍त ईवीएम वाले </a:t>
            </a:r>
            <a:r>
              <a:rPr lang="hi-IN" sz="1600" dirty="0" smtClean="0">
                <a:latin typeface="Roboto Condensed" charset="0"/>
                <a:ea typeface="Roboto Condensed" charset="0"/>
              </a:rPr>
              <a:t>स्‍ट्रांग </a:t>
            </a:r>
            <a:r>
              <a:rPr lang="hi-IN" sz="1600" dirty="0">
                <a:latin typeface="Roboto Condensed" charset="0"/>
                <a:ea typeface="Roboto Condensed" charset="0"/>
              </a:rPr>
              <a:t>रूम </a:t>
            </a:r>
            <a:r>
              <a:rPr lang="hi-IN" sz="1600" dirty="0" smtClean="0">
                <a:latin typeface="Roboto Condensed" charset="0"/>
                <a:ea typeface="Roboto Condensed" charset="0"/>
              </a:rPr>
              <a:t>पर चौबीसों घंटे (24/7) निगरानी रखने की सुविधा प्रदान की जाती है। </a:t>
            </a:r>
          </a:p>
          <a:p>
            <a:pPr marL="285750" lvl="1" indent="-285750" algn="just">
              <a:buFont typeface="Wingdings" pitchFamily="2" charset="2"/>
              <a:buChar char="Ø"/>
              <a:tabLst>
                <a:tab pos="457200" algn="l"/>
              </a:tabLst>
            </a:pPr>
            <a:r>
              <a:rPr lang="hi-IN" sz="1600" dirty="0" smtClean="0">
                <a:latin typeface="Roboto Condensed" charset="0"/>
                <a:ea typeface="Roboto Condensed" charset="0"/>
              </a:rPr>
              <a:t>ईवीएम की प्रथम-स्‍तरीय जांच से </a:t>
            </a:r>
            <a:r>
              <a:rPr lang="hi-IN" sz="1600" dirty="0">
                <a:latin typeface="Roboto Condensed" charset="0"/>
                <a:ea typeface="Roboto Condensed" charset="0"/>
              </a:rPr>
              <a:t>शुरू </a:t>
            </a:r>
            <a:r>
              <a:rPr lang="hi-IN" sz="1600" dirty="0" smtClean="0">
                <a:latin typeface="Roboto Condensed" charset="0"/>
                <a:ea typeface="Roboto Condensed" charset="0"/>
              </a:rPr>
              <a:t>करके मतों की गणना तक, उसे चौबीसों घंटे (24/7) पूर्ण सुरक्षा के साथ स्‍ट्रांग रुम में रखा जाता है।</a:t>
            </a:r>
            <a:r>
              <a:rPr lang="hi-IN" sz="1800" dirty="0" smtClean="0">
                <a:latin typeface="Roboto Condensed" charset="0"/>
                <a:ea typeface="Roboto Condensed" charset="0"/>
              </a:rPr>
              <a:t> </a:t>
            </a:r>
            <a:endParaRPr lang="en-IN" sz="1800" dirty="0">
              <a:latin typeface="Roboto Condensed" charset="0"/>
              <a:ea typeface="Roboto Condensed" charset="0"/>
            </a:endParaRPr>
          </a:p>
        </p:txBody>
      </p:sp>
    </p:spTree>
    <p:extLst>
      <p:ext uri="{BB962C8B-B14F-4D97-AF65-F5344CB8AC3E}">
        <p14:creationId xmlns:p14="http://schemas.microsoft.com/office/powerpoint/2010/main" val="3400324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smtClean="0"/>
              <a:t>10. </a:t>
            </a:r>
            <a:r>
              <a:rPr lang="hi-IN" sz="1800" dirty="0" smtClean="0">
                <a:cs typeface="+mj-cs"/>
              </a:rPr>
              <a:t>भण्‍डारण एवं सुरक्षा                   (1/3)  </a:t>
            </a:r>
            <a:endParaRPr lang="en-IN" sz="1800" dirty="0">
              <a:cs typeface="+mj-cs"/>
            </a:endParaRPr>
          </a:p>
        </p:txBody>
      </p:sp>
      <p:sp>
        <p:nvSpPr>
          <p:cNvPr id="3" name="Slide Number Placeholder 2"/>
          <p:cNvSpPr>
            <a:spLocks noGrp="1"/>
          </p:cNvSpPr>
          <p:nvPr>
            <p:ph type="sldNum" idx="12"/>
          </p:nvPr>
        </p:nvSpPr>
        <p:spPr/>
        <p:txBody>
          <a:bodyPr/>
          <a:lstStyle/>
          <a:p>
            <a:pPr lvl="0">
              <a:spcBef>
                <a:spcPts val="0"/>
              </a:spcBef>
              <a:buNone/>
            </a:pPr>
            <a:r>
              <a:rPr lang="hi-IN" dirty="0" smtClean="0"/>
              <a:t>29 </a:t>
            </a:r>
            <a:endParaRPr lang="en" dirty="0"/>
          </a:p>
        </p:txBody>
      </p:sp>
      <p:sp>
        <p:nvSpPr>
          <p:cNvPr id="7" name="Non Election Period Text"/>
          <p:cNvSpPr/>
          <p:nvPr/>
        </p:nvSpPr>
        <p:spPr>
          <a:xfrm>
            <a:off x="107504" y="1857370"/>
            <a:ext cx="6893388" cy="3143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hi-IN" sz="1200" b="1" u="sng" dirty="0" smtClean="0">
                <a:latin typeface="Roboto Condensed" charset="0"/>
                <a:cs typeface="+mj-cs"/>
              </a:rPr>
              <a:t>केवल एक प्रवेश विंदु वाला </a:t>
            </a:r>
            <a:r>
              <a:rPr lang="hi-IN" sz="1200" dirty="0" smtClean="0">
                <a:latin typeface="Roboto Condensed" charset="0"/>
                <a:cs typeface="+mj-cs"/>
              </a:rPr>
              <a:t>ईवीएम भण्‍डार गृह/स्‍ट्रांग रूम  </a:t>
            </a:r>
          </a:p>
          <a:p>
            <a:pPr marL="285750" lvl="0" indent="-285750" algn="just">
              <a:buFont typeface="Arial" panose="020B0604020202020204" pitchFamily="34" charset="0"/>
              <a:buChar char="•"/>
            </a:pPr>
            <a:r>
              <a:rPr lang="hi-IN" sz="1200" b="1" u="sng" dirty="0" smtClean="0">
                <a:latin typeface="Roboto Condensed" charset="0"/>
                <a:cs typeface="+mj-cs"/>
              </a:rPr>
              <a:t>डबल लॉक सिस्‍टम </a:t>
            </a:r>
            <a:r>
              <a:rPr lang="hi-IN" sz="1200" dirty="0" smtClean="0">
                <a:latin typeface="Roboto Condensed" charset="0"/>
                <a:cs typeface="+mj-cs"/>
              </a:rPr>
              <a:t>द्वारा सुरक्षित किया गया प्रवेश द्वार। प्रत्‍येक लॉक की चाबियां जिला निर्वाचन अधिकारी एवं उप जिला निर्वाचन अधिकारी की अभिरक्षा में पृथक-पृथक रखी जाती हैं।  </a:t>
            </a:r>
          </a:p>
          <a:p>
            <a:pPr marL="285750" lvl="0" indent="-285750" algn="just">
              <a:buFont typeface="Arial" panose="020B0604020202020204" pitchFamily="34" charset="0"/>
              <a:buChar char="•"/>
            </a:pPr>
            <a:r>
              <a:rPr lang="hi-IN" sz="1200" u="sng" dirty="0" smtClean="0">
                <a:latin typeface="Roboto Condensed" charset="0"/>
                <a:cs typeface="+mj-cs"/>
              </a:rPr>
              <a:t>चौबीसों घंटे (24/7) सशस्‍त्र सुरक्षा</a:t>
            </a:r>
            <a:r>
              <a:rPr lang="hi-IN" sz="1200" dirty="0" smtClean="0">
                <a:latin typeface="Roboto Condensed" charset="0"/>
                <a:cs typeface="+mj-cs"/>
              </a:rPr>
              <a:t>। </a:t>
            </a:r>
          </a:p>
          <a:p>
            <a:pPr marL="285750" lvl="0" indent="-285750" algn="just">
              <a:buFont typeface="Arial" panose="020B0604020202020204" pitchFamily="34" charset="0"/>
              <a:buChar char="•"/>
            </a:pPr>
            <a:r>
              <a:rPr lang="hi-IN" sz="1200" b="1" dirty="0" smtClean="0">
                <a:latin typeface="Roboto Condensed" charset="0"/>
                <a:cs typeface="+mj-cs"/>
              </a:rPr>
              <a:t>ईवीएम भण्‍डार गृह का खोलना और बन्‍द करना </a:t>
            </a:r>
            <a:r>
              <a:rPr lang="hi-IN" sz="1200" b="1" dirty="0">
                <a:latin typeface="Roboto Condensed" charset="0"/>
                <a:cs typeface="+mj-cs"/>
              </a:rPr>
              <a:t>सिर्फ </a:t>
            </a:r>
            <a:r>
              <a:rPr lang="hi-IN" sz="1200" b="1" dirty="0" smtClean="0">
                <a:latin typeface="Roboto Condensed" charset="0"/>
                <a:cs typeface="+mj-cs"/>
              </a:rPr>
              <a:t>राजनीतिक दलों के प्रतिनिधियों के सामने होता है- अग्रिम </a:t>
            </a:r>
            <a:r>
              <a:rPr lang="hi-IN" sz="1200" b="1" dirty="0">
                <a:latin typeface="Roboto Condensed" charset="0"/>
                <a:cs typeface="+mj-cs"/>
              </a:rPr>
              <a:t>लिखित </a:t>
            </a:r>
            <a:r>
              <a:rPr lang="hi-IN" sz="1200" b="1" dirty="0" smtClean="0">
                <a:latin typeface="Roboto Condensed" charset="0"/>
                <a:cs typeface="+mj-cs"/>
              </a:rPr>
              <a:t>सूचना देना अनिवार्य है।</a:t>
            </a:r>
          </a:p>
          <a:p>
            <a:pPr marL="285750" lvl="0" indent="-285750" algn="just">
              <a:buFont typeface="Arial" panose="020B0604020202020204" pitchFamily="34" charset="0"/>
              <a:buChar char="•"/>
            </a:pPr>
            <a:r>
              <a:rPr lang="hi-IN" sz="1200" dirty="0">
                <a:latin typeface="Roboto Condensed" charset="0"/>
                <a:cs typeface="+mj-cs"/>
              </a:rPr>
              <a:t>भारत निर्वाचन आयोग (ईसीआई) द्वारा स्‍थानांतरित </a:t>
            </a:r>
            <a:r>
              <a:rPr lang="hi-IN" sz="1200" dirty="0" smtClean="0">
                <a:latin typeface="Roboto Condensed" charset="0"/>
                <a:cs typeface="+mj-cs"/>
              </a:rPr>
              <a:t>किए जाने वाले प्रत्‍येक ईवीएम/वीवीपीएटी की देखरेख ईएमएस के माध्‍यम से की जाती है।     </a:t>
            </a:r>
          </a:p>
          <a:p>
            <a:pPr marL="285750" lvl="0" indent="-285750" algn="just"/>
            <a:endParaRPr lang="hi-IN" sz="600" dirty="0" smtClean="0">
              <a:latin typeface="Roboto Condensed" charset="0"/>
              <a:cs typeface="+mj-cs"/>
            </a:endParaRPr>
          </a:p>
          <a:p>
            <a:pPr marL="285750" lvl="0" indent="-285750" algn="just">
              <a:buFont typeface="Arial" panose="020B0604020202020204" pitchFamily="34" charset="0"/>
              <a:buChar char="•"/>
            </a:pPr>
            <a:r>
              <a:rPr lang="hi-IN" sz="1200" b="1" dirty="0" smtClean="0">
                <a:solidFill>
                  <a:schemeClr val="tx1"/>
                </a:solidFill>
                <a:latin typeface="Roboto Condensed" charset="0"/>
                <a:cs typeface="+mj-cs"/>
              </a:rPr>
              <a:t>मतदान के उपरान्‍त:     </a:t>
            </a:r>
            <a:r>
              <a:rPr lang="en-IN" sz="1200" b="1" dirty="0" smtClean="0">
                <a:solidFill>
                  <a:schemeClr val="tx1"/>
                </a:solidFill>
                <a:latin typeface="Roboto Condensed" charset="0"/>
                <a:cs typeface="+mj-cs"/>
              </a:rPr>
              <a:t>  </a:t>
            </a:r>
            <a:endParaRPr lang="hi-IN" sz="1200" b="1" dirty="0" smtClean="0">
              <a:solidFill>
                <a:schemeClr val="tx1"/>
              </a:solidFill>
              <a:latin typeface="Roboto Condensed" charset="0"/>
              <a:cs typeface="+mj-cs"/>
            </a:endParaRPr>
          </a:p>
          <a:p>
            <a:pPr marL="285750" lvl="0" indent="-285750" algn="just">
              <a:buFont typeface="Arial" panose="020B0604020202020204" pitchFamily="34" charset="0"/>
              <a:buChar char="•"/>
            </a:pPr>
            <a:r>
              <a:rPr lang="hi-IN" sz="1200" dirty="0" smtClean="0">
                <a:solidFill>
                  <a:schemeClr val="bg1"/>
                </a:solidFill>
                <a:latin typeface="Roboto Condensed" charset="0"/>
                <a:cs typeface="+mj-cs"/>
              </a:rPr>
              <a:t>मतदान में प्रयुक्‍त ईवीएम/वीवीपीएटी को डबल लॉक प्रणाली वाले स्‍ट्रांग रूम में स्‍टोर किया जाता है।</a:t>
            </a:r>
          </a:p>
          <a:p>
            <a:pPr marL="285750" lvl="0" indent="-285750" algn="just">
              <a:buFont typeface="Arial" panose="020B0604020202020204" pitchFamily="34" charset="0"/>
              <a:buChar char="•"/>
            </a:pPr>
            <a:r>
              <a:rPr lang="hi-IN" sz="1200" dirty="0" smtClean="0">
                <a:solidFill>
                  <a:schemeClr val="bg1"/>
                </a:solidFill>
                <a:latin typeface="Roboto Condensed" charset="0"/>
                <a:cs typeface="+mj-cs"/>
              </a:rPr>
              <a:t>अभ्‍यर्थियों को </a:t>
            </a:r>
            <a:r>
              <a:rPr lang="hi-IN" sz="1200" b="1" dirty="0" smtClean="0">
                <a:solidFill>
                  <a:schemeClr val="bg1"/>
                </a:solidFill>
                <a:latin typeface="Roboto Condensed" charset="0"/>
                <a:cs typeface="+mj-cs"/>
              </a:rPr>
              <a:t>तालों पर अपने स्‍वयं का सील </a:t>
            </a:r>
            <a:r>
              <a:rPr lang="hi-IN" sz="1200" dirty="0" smtClean="0">
                <a:solidFill>
                  <a:schemeClr val="bg1"/>
                </a:solidFill>
                <a:latin typeface="Roboto Condensed" charset="0"/>
                <a:cs typeface="+mj-cs"/>
              </a:rPr>
              <a:t>लगाने की अनुमति दी जाती है। </a:t>
            </a:r>
          </a:p>
          <a:p>
            <a:pPr marL="285750" lvl="0" indent="-285750" algn="just">
              <a:buFont typeface="Arial" panose="020B0604020202020204" pitchFamily="34" charset="0"/>
              <a:buChar char="•"/>
            </a:pPr>
            <a:endParaRPr lang="en-US" sz="1600" b="1" dirty="0">
              <a:solidFill>
                <a:schemeClr val="bg1"/>
              </a:solidFill>
              <a:latin typeface="Roboto Condensed" charset="0"/>
              <a:cs typeface="Roboto Condensed" charset="0"/>
            </a:endParaRPr>
          </a:p>
        </p:txBody>
      </p:sp>
    </p:spTree>
    <p:extLst>
      <p:ext uri="{BB962C8B-B14F-4D97-AF65-F5344CB8AC3E}">
        <p14:creationId xmlns:p14="http://schemas.microsoft.com/office/powerpoint/2010/main" val="2048778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9. </a:t>
            </a:r>
            <a:r>
              <a:rPr lang="hi-IN" dirty="0" smtClean="0"/>
              <a:t>भंडारण एवं सुरक्षा                         (2/3)</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28</a:t>
            </a:fld>
            <a:endParaRPr lang="en"/>
          </a:p>
        </p:txBody>
      </p:sp>
      <p:sp>
        <p:nvSpPr>
          <p:cNvPr id="7" name="Non Election Period Text"/>
          <p:cNvSpPr/>
          <p:nvPr/>
        </p:nvSpPr>
        <p:spPr>
          <a:xfrm>
            <a:off x="611560" y="1563638"/>
            <a:ext cx="7992888"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i-IN" sz="1600" u="sng" dirty="0" smtClean="0"/>
              <a:t>मतयुक्त ईवीएम/वीवीपीएटी की सुरक्षा के विभिन्न स्तर </a:t>
            </a:r>
            <a:endParaRPr lang="en-IN" sz="1600" dirty="0" smtClean="0"/>
          </a:p>
          <a:p>
            <a:r>
              <a:rPr lang="en-IN" sz="1600" dirty="0"/>
              <a:t> </a:t>
            </a:r>
          </a:p>
          <a:p>
            <a:pPr lvl="0"/>
            <a:r>
              <a:rPr lang="hi-IN" sz="1600" b="1" dirty="0"/>
              <a:t>बीयू, सीयू, और वीवीपीएटी की अद्वितीय आई.डी.</a:t>
            </a:r>
            <a:r>
              <a:rPr lang="hi-IN" sz="1600" dirty="0"/>
              <a:t> राजनैतिक दलों/अभ्यर्थियों के साथ साझा की जाती है।</a:t>
            </a:r>
            <a:endParaRPr lang="en-IN" sz="1600" dirty="0"/>
          </a:p>
          <a:p>
            <a:pPr lvl="0"/>
            <a:r>
              <a:rPr lang="hi-IN" sz="1600" dirty="0"/>
              <a:t>एफएलसी और चालू किए जाने (कमीशनिंग) पर </a:t>
            </a:r>
            <a:r>
              <a:rPr lang="hi-IN" sz="1600" b="1" dirty="0"/>
              <a:t>क्रमशः सीयू तथा बीयू को पिंक पेपर सील से सीलबंद किया जाता है,</a:t>
            </a:r>
            <a:r>
              <a:rPr lang="hi-IN" sz="1600" dirty="0"/>
              <a:t> जिन पर राजनैतिक दल तथा अभ्यर्थी अपने हस्ताक्षर करेंगे।</a:t>
            </a:r>
            <a:endParaRPr lang="en-IN" sz="1600" dirty="0"/>
          </a:p>
          <a:p>
            <a:pPr lvl="0"/>
            <a:r>
              <a:rPr lang="hi-IN" sz="1600" dirty="0"/>
              <a:t>वास्तविक मतदान शुरू होने से पहले </a:t>
            </a:r>
            <a:r>
              <a:rPr lang="hi-IN" sz="1600" b="1" dirty="0"/>
              <a:t>ईवीएम/वीवीपीएटी को सीलबंद करना, </a:t>
            </a:r>
            <a:r>
              <a:rPr lang="hi-IN" sz="1600" dirty="0"/>
              <a:t>जिस पर मतदान अभिकर्ता भी अपने हस्ताक्षर करेंगे।</a:t>
            </a:r>
            <a:endParaRPr lang="en-IN" sz="1600" dirty="0"/>
          </a:p>
          <a:p>
            <a:pPr lvl="0"/>
            <a:r>
              <a:rPr lang="hi-IN" sz="1600" dirty="0"/>
              <a:t>मतदान समाप्त होने के उपरांत ईवीएम</a:t>
            </a:r>
            <a:r>
              <a:rPr lang="en-US" sz="1600" dirty="0"/>
              <a:t>/</a:t>
            </a:r>
            <a:r>
              <a:rPr lang="hi-IN" sz="1600" dirty="0"/>
              <a:t>वीवीपीएटी के कैरिईंग केसों पर सील लगाना, जिन पर मतदान अभिकर्ता भी अपने हस्ताक्षर करेंगे। </a:t>
            </a:r>
            <a:endParaRPr lang="en-IN" sz="1600" dirty="0"/>
          </a:p>
        </p:txBody>
      </p:sp>
    </p:spTree>
    <p:extLst>
      <p:ext uri="{BB962C8B-B14F-4D97-AF65-F5344CB8AC3E}">
        <p14:creationId xmlns:p14="http://schemas.microsoft.com/office/powerpoint/2010/main" val="363423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75" y="411510"/>
            <a:ext cx="5258400" cy="864096"/>
          </a:xfrm>
        </p:spPr>
        <p:txBody>
          <a:bodyPr/>
          <a:lstStyle/>
          <a:p>
            <a:r>
              <a:rPr lang="hi-IN" dirty="0">
                <a:cs typeface="+mj-cs"/>
              </a:rPr>
              <a:t>10. </a:t>
            </a:r>
            <a:r>
              <a:rPr lang="hi-IN" dirty="0" smtClean="0">
                <a:cs typeface="+mj-cs"/>
              </a:rPr>
              <a:t>भंडारण एवं सुरक्षा           (3/3)</a:t>
            </a:r>
            <a:endParaRPr lang="en-IN" dirty="0">
              <a:cs typeface="+mj-cs"/>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29</a:t>
            </a:fld>
            <a:endParaRPr lang="en"/>
          </a:p>
        </p:txBody>
      </p:sp>
      <p:sp>
        <p:nvSpPr>
          <p:cNvPr id="4" name="Non Election Period Text"/>
          <p:cNvSpPr/>
          <p:nvPr/>
        </p:nvSpPr>
        <p:spPr>
          <a:xfrm>
            <a:off x="611560" y="1563638"/>
            <a:ext cx="7992888"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hi-IN" sz="1600" dirty="0"/>
              <a:t>5. स्ट्रांग रूम के द्वार पर </a:t>
            </a:r>
            <a:r>
              <a:rPr lang="hi-IN" sz="1600" b="1" dirty="0"/>
              <a:t>डबल लॉक सिस्टम</a:t>
            </a:r>
            <a:r>
              <a:rPr lang="hi-IN" sz="1600" dirty="0"/>
              <a:t>, जिस पर अभ्यर्थी भी अपनी सील लगाएंगे।</a:t>
            </a:r>
            <a:endParaRPr lang="en-IN" sz="1600" dirty="0"/>
          </a:p>
          <a:p>
            <a:pPr>
              <a:lnSpc>
                <a:spcPct val="150000"/>
              </a:lnSpc>
            </a:pPr>
            <a:r>
              <a:rPr lang="hi-IN" sz="1600" dirty="0"/>
              <a:t>6. स्ट्रांग रूम की निगरानी के लिए अभ्यर्थियों के कैम्पिंग क्षेत्र में </a:t>
            </a:r>
            <a:r>
              <a:rPr lang="hi-IN" sz="1600" b="1" dirty="0"/>
              <a:t>सीसीटीवी </a:t>
            </a:r>
            <a:r>
              <a:rPr lang="hi-IN" sz="1600" dirty="0"/>
              <a:t>फीड।</a:t>
            </a:r>
            <a:endParaRPr lang="en-IN" sz="1600" dirty="0"/>
          </a:p>
          <a:p>
            <a:pPr>
              <a:lnSpc>
                <a:spcPct val="150000"/>
              </a:lnSpc>
            </a:pPr>
            <a:r>
              <a:rPr lang="hi-IN" sz="1600" dirty="0"/>
              <a:t>7. चौबीस घंटे </a:t>
            </a:r>
            <a:r>
              <a:rPr lang="hi-IN" sz="1600" b="1" dirty="0"/>
              <a:t>दो घेरे वाली </a:t>
            </a:r>
            <a:r>
              <a:rPr lang="hi-IN" sz="1600" dirty="0"/>
              <a:t>सुरक्षा (आंतरिक परिधि में सीएपीएफ की तैनाती और बाहरी पारिधि में राज्य सशस्त्र पुलिस की तैनाती)</a:t>
            </a:r>
            <a:endParaRPr lang="en-IN" sz="1600" dirty="0"/>
          </a:p>
          <a:p>
            <a:pPr>
              <a:lnSpc>
                <a:spcPct val="150000"/>
              </a:lnSpc>
            </a:pPr>
            <a:r>
              <a:rPr lang="hi-IN" sz="1600" dirty="0"/>
              <a:t>8. दोनों घेरों का प्रतिदिन निरीक्षण करने वाले अधिकारियों की </a:t>
            </a:r>
            <a:r>
              <a:rPr lang="hi-IN" sz="1600" b="1" dirty="0"/>
              <a:t>लॉग बुक एंव वीडियोग्राफी</a:t>
            </a:r>
            <a:endParaRPr lang="en-IN" sz="1600" dirty="0"/>
          </a:p>
          <a:p>
            <a:pPr>
              <a:lnSpc>
                <a:spcPct val="150000"/>
              </a:lnSpc>
            </a:pPr>
            <a:r>
              <a:rPr lang="hi-IN" sz="1600" dirty="0"/>
              <a:t>9. अप्रयुक्त ईवीएम के लिए भी </a:t>
            </a:r>
            <a:r>
              <a:rPr lang="hi-IN" sz="1600" b="1" dirty="0"/>
              <a:t>24/7 सुरक्षा व्यवस्था</a:t>
            </a:r>
            <a:r>
              <a:rPr lang="hi-IN" sz="1600" dirty="0"/>
              <a:t> </a:t>
            </a:r>
            <a:endParaRPr lang="en-IN" sz="1600" dirty="0"/>
          </a:p>
        </p:txBody>
      </p:sp>
    </p:spTree>
    <p:extLst>
      <p:ext uri="{BB962C8B-B14F-4D97-AF65-F5344CB8AC3E}">
        <p14:creationId xmlns:p14="http://schemas.microsoft.com/office/powerpoint/2010/main" val="178748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rtl="0">
              <a:spcBef>
                <a:spcPts val="0"/>
              </a:spcBef>
              <a:buNone/>
            </a:pPr>
            <a:r>
              <a:rPr lang="hi-IN" dirty="0"/>
              <a:t>ईवीएम </a:t>
            </a:r>
            <a:r>
              <a:rPr lang="hi-IN" dirty="0" smtClean="0"/>
              <a:t>का इतिहास </a:t>
            </a:r>
            <a:endParaRPr lang="en" dirty="0"/>
          </a:p>
        </p:txBody>
      </p:sp>
      <p:sp>
        <p:nvSpPr>
          <p:cNvPr id="223" name="Shape 223"/>
          <p:cNvSpPr txBox="1">
            <a:spLocks noGrp="1"/>
          </p:cNvSpPr>
          <p:nvPr>
            <p:ph type="subTitle" idx="1"/>
          </p:nvPr>
        </p:nvSpPr>
        <p:spPr>
          <a:xfrm>
            <a:off x="463525" y="3975448"/>
            <a:ext cx="4094400" cy="784800"/>
          </a:xfrm>
          <a:prstGeom prst="rect">
            <a:avLst/>
          </a:prstGeom>
        </p:spPr>
        <p:txBody>
          <a:bodyPr lIns="91425" tIns="91425" rIns="91425" bIns="91425" anchor="t" anchorCtr="0">
            <a:noAutofit/>
          </a:bodyPr>
          <a:lstStyle/>
          <a:p>
            <a:pPr lvl="0" rtl="0">
              <a:spcBef>
                <a:spcPts val="0"/>
              </a:spcBef>
              <a:buNone/>
            </a:pPr>
            <a:r>
              <a:rPr lang="hi-IN" b="1" dirty="0">
                <a:cs typeface="+mj-cs"/>
              </a:rPr>
              <a:t>चार </a:t>
            </a:r>
            <a:r>
              <a:rPr lang="hi-IN" b="1" dirty="0" smtClean="0">
                <a:cs typeface="+mj-cs"/>
              </a:rPr>
              <a:t>से ज्‍यादा दशक </a:t>
            </a:r>
            <a:r>
              <a:rPr lang="en-IN" b="1" dirty="0" smtClean="0">
                <a:cs typeface="+mj-cs"/>
              </a:rPr>
              <a:t> </a:t>
            </a:r>
            <a:endParaRPr lang="en" b="1" dirty="0">
              <a:cs typeface="+mj-cs"/>
            </a:endParaRPr>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3</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065296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11. </a:t>
            </a:r>
            <a:r>
              <a:rPr lang="hi-IN" dirty="0" smtClean="0"/>
              <a:t>मतगणना दिवस प्रोटोकॉल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30</a:t>
            </a:fld>
            <a:endParaRPr lang="en"/>
          </a:p>
        </p:txBody>
      </p:sp>
      <p:pic>
        <p:nvPicPr>
          <p:cNvPr id="14338" name="Picture 2" descr="Image result for vote coun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067694"/>
            <a:ext cx="1440160" cy="1509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1664677"/>
            <a:ext cx="6768752" cy="2585323"/>
          </a:xfrm>
          <a:prstGeom prst="rect">
            <a:avLst/>
          </a:prstGeom>
          <a:noFill/>
        </p:spPr>
        <p:txBody>
          <a:bodyPr wrap="square" rtlCol="0">
            <a:spAutoFit/>
          </a:bodyPr>
          <a:lstStyle/>
          <a:p>
            <a:pPr marL="342900" lvl="0" indent="-342900" algn="just">
              <a:buFont typeface="Arial" panose="020B0604020202020204" pitchFamily="34" charset="0"/>
              <a:buChar char="•"/>
            </a:pPr>
            <a:r>
              <a:rPr lang="hi-IN" sz="1600" dirty="0" smtClean="0">
                <a:solidFill>
                  <a:schemeClr val="accent1">
                    <a:lumMod val="50000"/>
                  </a:schemeClr>
                </a:solidFill>
                <a:latin typeface="Roboto Condensed" charset="0"/>
                <a:ea typeface="Roboto Condensed" charset="0"/>
                <a:cs typeface="+mj-cs"/>
              </a:rPr>
              <a:t>मतगणना के दिन</a:t>
            </a:r>
            <a:r>
              <a:rPr lang="hi-IN" sz="1600" dirty="0">
                <a:solidFill>
                  <a:schemeClr val="accent1">
                    <a:lumMod val="50000"/>
                  </a:schemeClr>
                </a:solidFill>
                <a:latin typeface="Roboto Condensed" charset="0"/>
                <a:ea typeface="Roboto Condensed" charset="0"/>
                <a:cs typeface="+mj-cs"/>
              </a:rPr>
              <a:t>, </a:t>
            </a:r>
            <a:r>
              <a:rPr lang="hi-IN" sz="1600" dirty="0" smtClean="0">
                <a:solidFill>
                  <a:schemeClr val="accent1">
                    <a:lumMod val="50000"/>
                  </a:schemeClr>
                </a:solidFill>
                <a:latin typeface="Roboto Condensed" charset="0"/>
                <a:ea typeface="Roboto Condensed" charset="0"/>
                <a:cs typeface="+mj-cs"/>
              </a:rPr>
              <a:t>स्‍ट्रांग रूम अभ्‍यर्थियों, रिटर्निंग अधिकारी और प्रेक्षक की उपस्थिति में वीडियो बनाते हुए खोला जाता है। </a:t>
            </a:r>
          </a:p>
          <a:p>
            <a:pPr marL="342900" lvl="0" indent="-342900" algn="just">
              <a:buFont typeface="Arial" panose="020B0604020202020204" pitchFamily="34" charset="0"/>
              <a:buChar char="•"/>
            </a:pPr>
            <a:r>
              <a:rPr lang="hi-IN" sz="1600" dirty="0" smtClean="0">
                <a:solidFill>
                  <a:schemeClr val="accent1">
                    <a:lumMod val="50000"/>
                  </a:schemeClr>
                </a:solidFill>
                <a:latin typeface="Roboto Condensed" charset="0"/>
                <a:ea typeface="Roboto Condensed" charset="0"/>
                <a:cs typeface="+mj-cs"/>
              </a:rPr>
              <a:t>कंट्रोल </a:t>
            </a:r>
            <a:r>
              <a:rPr lang="hi-IN" sz="1600" dirty="0">
                <a:solidFill>
                  <a:schemeClr val="accent1">
                    <a:lumMod val="50000"/>
                  </a:schemeClr>
                </a:solidFill>
                <a:latin typeface="Roboto Condensed" charset="0"/>
                <a:ea typeface="Roboto Condensed" charset="0"/>
                <a:cs typeface="+mj-cs"/>
              </a:rPr>
              <a:t>यूनिट (सी.यू</a:t>
            </a:r>
            <a:r>
              <a:rPr lang="hi-IN" sz="1600" dirty="0" smtClean="0">
                <a:solidFill>
                  <a:schemeClr val="accent1">
                    <a:lumMod val="50000"/>
                  </a:schemeClr>
                </a:solidFill>
                <a:latin typeface="Roboto Condensed" charset="0"/>
                <a:ea typeface="Roboto Condensed" charset="0"/>
                <a:cs typeface="+mj-cs"/>
              </a:rPr>
              <a:t>.)</a:t>
            </a:r>
            <a:r>
              <a:rPr lang="hi-IN" sz="1600" dirty="0">
                <a:solidFill>
                  <a:schemeClr val="accent1">
                    <a:lumMod val="50000"/>
                  </a:schemeClr>
                </a:solidFill>
                <a:latin typeface="Roboto Condensed" charset="0"/>
                <a:ea typeface="Roboto Condensed" charset="0"/>
                <a:cs typeface="+mj-cs"/>
              </a:rPr>
              <a:t> राउंडवार</a:t>
            </a:r>
            <a:r>
              <a:rPr lang="hi-IN" sz="1600" dirty="0" smtClean="0">
                <a:solidFill>
                  <a:schemeClr val="accent1">
                    <a:lumMod val="50000"/>
                  </a:schemeClr>
                </a:solidFill>
                <a:latin typeface="Roboto Condensed" charset="0"/>
                <a:ea typeface="Roboto Condensed" charset="0"/>
                <a:cs typeface="+mj-cs"/>
              </a:rPr>
              <a:t> </a:t>
            </a:r>
            <a:r>
              <a:rPr lang="hi-IN" sz="1600" dirty="0">
                <a:solidFill>
                  <a:schemeClr val="accent1">
                    <a:lumMod val="50000"/>
                  </a:schemeClr>
                </a:solidFill>
                <a:latin typeface="Roboto Condensed" charset="0"/>
                <a:ea typeface="Roboto Condensed" charset="0"/>
                <a:cs typeface="+mj-cs"/>
              </a:rPr>
              <a:t>स्‍ट्रांग </a:t>
            </a:r>
            <a:r>
              <a:rPr lang="hi-IN" sz="1600" dirty="0" smtClean="0">
                <a:solidFill>
                  <a:schemeClr val="accent1">
                    <a:lumMod val="50000"/>
                  </a:schemeClr>
                </a:solidFill>
                <a:latin typeface="Roboto Condensed" charset="0"/>
                <a:ea typeface="Roboto Condensed" charset="0"/>
                <a:cs typeface="+mj-cs"/>
              </a:rPr>
              <a:t>रूम से मतगणना की मेजों पर से निरंतर लाई जाती हैं। </a:t>
            </a:r>
          </a:p>
          <a:p>
            <a:pPr marL="342900" lvl="0" indent="-342900" algn="just">
              <a:buFont typeface="Arial" panose="020B0604020202020204" pitchFamily="34" charset="0"/>
              <a:buChar char="•"/>
            </a:pPr>
            <a:r>
              <a:rPr lang="hi-IN" sz="1600" dirty="0" smtClean="0">
                <a:solidFill>
                  <a:schemeClr val="accent1">
                    <a:lumMod val="50000"/>
                  </a:schemeClr>
                </a:solidFill>
                <a:latin typeface="Roboto Condensed" charset="0"/>
                <a:ea typeface="Roboto Condensed" charset="0"/>
                <a:cs typeface="+mj-cs"/>
              </a:rPr>
              <a:t>कंट्रोल यूनिट की विशिष्‍ट आई.डी. संख्‍या और हस्‍ताक्षरित सीलें सत्‍यापित की जाती हैं और मतगणना एजेंटों को दर्शाई जाती हैं। </a:t>
            </a:r>
          </a:p>
          <a:p>
            <a:pPr marL="342900" lvl="0" indent="-342900" algn="just">
              <a:buFont typeface="Arial" panose="020B0604020202020204" pitchFamily="34" charset="0"/>
              <a:buChar char="•"/>
            </a:pPr>
            <a:r>
              <a:rPr lang="hi-IN" sz="1600" dirty="0" smtClean="0">
                <a:solidFill>
                  <a:schemeClr val="accent1">
                    <a:lumMod val="50000"/>
                  </a:schemeClr>
                </a:solidFill>
                <a:latin typeface="Roboto Condensed" charset="0"/>
                <a:ea typeface="Roboto Condensed" charset="0"/>
                <a:cs typeface="+mj-cs"/>
              </a:rPr>
              <a:t>ईवीएम और वीवीपीएटी अभ्‍यर्थियों/उनके प्रतिनिधियों की उपस्थिति में स्‍ट्रांग रूम में निर्वाचन याचिका अवधि समाप्‍त होने तक वापस स्‍टोर की जाती हैं। </a:t>
            </a:r>
          </a:p>
          <a:p>
            <a:pPr marL="342900" lvl="0" indent="-342900" algn="just">
              <a:buFont typeface="Arial" panose="020B0604020202020204" pitchFamily="34" charset="0"/>
              <a:buChar char="•"/>
            </a:pPr>
            <a:endParaRPr lang="en-IN" sz="1800" dirty="0">
              <a:solidFill>
                <a:schemeClr val="accent1">
                  <a:lumMod val="50000"/>
                </a:schemeClr>
              </a:solidFill>
              <a:latin typeface="Roboto Condensed" charset="0"/>
              <a:ea typeface="Roboto Condensed" charset="0"/>
              <a:cs typeface="+mj-cs"/>
            </a:endParaRPr>
          </a:p>
        </p:txBody>
      </p:sp>
    </p:spTree>
    <p:extLst>
      <p:ext uri="{BB962C8B-B14F-4D97-AF65-F5344CB8AC3E}">
        <p14:creationId xmlns:p14="http://schemas.microsoft.com/office/powerpoint/2010/main" val="3367876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rtl="0">
              <a:spcBef>
                <a:spcPts val="0"/>
              </a:spcBef>
              <a:buNone/>
            </a:pPr>
            <a:r>
              <a:rPr lang="hi-IN" dirty="0" smtClean="0"/>
              <a:t>निर्वाचन याचिका अवधि </a:t>
            </a:r>
            <a:endParaRPr lang="en" dirty="0"/>
          </a:p>
        </p:txBody>
      </p:sp>
      <p:sp>
        <p:nvSpPr>
          <p:cNvPr id="223" name="Shape 223"/>
          <p:cNvSpPr txBox="1">
            <a:spLocks noGrp="1"/>
          </p:cNvSpPr>
          <p:nvPr>
            <p:ph type="subTitle" idx="1"/>
          </p:nvPr>
        </p:nvSpPr>
        <p:spPr>
          <a:xfrm>
            <a:off x="463525" y="3975448"/>
            <a:ext cx="4094400" cy="784800"/>
          </a:xfrm>
          <a:prstGeom prst="rect">
            <a:avLst/>
          </a:prstGeom>
        </p:spPr>
        <p:txBody>
          <a:bodyPr lIns="91425" tIns="91425" rIns="91425" bIns="91425" anchor="t" anchorCtr="0">
            <a:noAutofit/>
          </a:bodyPr>
          <a:lstStyle/>
          <a:p>
            <a:pPr lvl="0" rtl="0">
              <a:spcBef>
                <a:spcPts val="0"/>
              </a:spcBef>
              <a:buNone/>
            </a:pPr>
            <a:r>
              <a:rPr lang="hi-IN" dirty="0" smtClean="0"/>
              <a:t>शिकायत दर्ज करना </a:t>
            </a: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31</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031058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निर्वाचन याचिका अवधि </a:t>
            </a:r>
            <a:endParaRPr lang="en-IN" dirty="0"/>
          </a:p>
        </p:txBody>
      </p:sp>
      <p:pic>
        <p:nvPicPr>
          <p:cNvPr id="15362" name="Picture 2" descr="Image result for JUD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3598"/>
            <a:ext cx="9144000" cy="407558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32</a:t>
            </a:fld>
            <a:endParaRPr lang="en"/>
          </a:p>
        </p:txBody>
      </p:sp>
      <p:graphicFrame>
        <p:nvGraphicFramePr>
          <p:cNvPr id="5" name="Diagram 4"/>
          <p:cNvGraphicFramePr/>
          <p:nvPr>
            <p:extLst>
              <p:ext uri="{D42A27DB-BD31-4B8C-83A1-F6EECF244321}">
                <p14:modId xmlns:p14="http://schemas.microsoft.com/office/powerpoint/2010/main" val="1308871385"/>
              </p:ext>
            </p:extLst>
          </p:nvPr>
        </p:nvGraphicFramePr>
        <p:xfrm>
          <a:off x="251520" y="1203598"/>
          <a:ext cx="7848872"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223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ईवीएम प्रबंधन प्रणाली (ईएमएस)</a:t>
            </a:r>
            <a:r>
              <a:rPr lang="en-IN" dirty="0"/>
              <a:t/>
            </a:r>
            <a:br>
              <a:rPr lang="en-IN" dirty="0"/>
            </a:b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33</a:t>
            </a:fld>
            <a:endParaRPr lang="en"/>
          </a:p>
        </p:txBody>
      </p:sp>
      <p:sp>
        <p:nvSpPr>
          <p:cNvPr id="4" name="TextBox 3"/>
          <p:cNvSpPr txBox="1"/>
          <p:nvPr/>
        </p:nvSpPr>
        <p:spPr>
          <a:xfrm>
            <a:off x="179512" y="1664677"/>
            <a:ext cx="6768752" cy="2339102"/>
          </a:xfrm>
          <a:prstGeom prst="rect">
            <a:avLst/>
          </a:prstGeom>
          <a:noFill/>
        </p:spPr>
        <p:txBody>
          <a:bodyPr wrap="square" rtlCol="0">
            <a:spAutoFit/>
          </a:bodyPr>
          <a:lstStyle/>
          <a:p>
            <a:pPr marL="285750" lvl="0" indent="-285750">
              <a:buFont typeface="Arial" pitchFamily="34" charset="0"/>
              <a:buChar char="•"/>
            </a:pPr>
            <a:r>
              <a:rPr lang="hi-IN" sz="1600" dirty="0" smtClean="0">
                <a:cs typeface="+mj-cs"/>
              </a:rPr>
              <a:t>इन-हाउस </a:t>
            </a:r>
            <a:r>
              <a:rPr lang="hi-IN" sz="1600" dirty="0">
                <a:cs typeface="+mj-cs"/>
              </a:rPr>
              <a:t>ईवीएम स्टॉक प्रबंधन </a:t>
            </a:r>
            <a:r>
              <a:rPr lang="hi-IN" sz="1600" dirty="0" smtClean="0">
                <a:cs typeface="+mj-cs"/>
              </a:rPr>
              <a:t>सॉफ्टवेयर</a:t>
            </a:r>
          </a:p>
          <a:p>
            <a:pPr marL="285750" lvl="0" indent="-285750">
              <a:buFont typeface="Arial" pitchFamily="34" charset="0"/>
              <a:buChar char="•"/>
            </a:pPr>
            <a:r>
              <a:rPr lang="hi-IN" sz="1600" dirty="0" smtClean="0">
                <a:cs typeface="+mj-cs"/>
              </a:rPr>
              <a:t>जब </a:t>
            </a:r>
            <a:r>
              <a:rPr lang="hi-IN" sz="1600" dirty="0">
                <a:cs typeface="+mj-cs"/>
              </a:rPr>
              <a:t>भी ईवीएम एक </a:t>
            </a:r>
            <a:r>
              <a:rPr lang="hi-IN" sz="1600" dirty="0" smtClean="0">
                <a:cs typeface="+mj-cs"/>
              </a:rPr>
              <a:t>से </a:t>
            </a:r>
            <a:r>
              <a:rPr lang="hi-IN" sz="1600" dirty="0">
                <a:cs typeface="+mj-cs"/>
              </a:rPr>
              <a:t>दूसरे </a:t>
            </a:r>
            <a:r>
              <a:rPr lang="hi-IN" sz="1600" dirty="0" smtClean="0">
                <a:cs typeface="+mj-cs"/>
              </a:rPr>
              <a:t>वेयरहाउस में मूव की जाती </a:t>
            </a:r>
            <a:r>
              <a:rPr lang="hi-IN" sz="1600" dirty="0">
                <a:cs typeface="+mj-cs"/>
              </a:rPr>
              <a:t>है, </a:t>
            </a:r>
            <a:r>
              <a:rPr lang="hi-IN" sz="1600" dirty="0" smtClean="0">
                <a:cs typeface="+mj-cs"/>
              </a:rPr>
              <a:t>तो हरेक समय प्रत्येक </a:t>
            </a:r>
            <a:r>
              <a:rPr lang="hi-IN" sz="1600" dirty="0">
                <a:cs typeface="+mj-cs"/>
              </a:rPr>
              <a:t>ईवीएम का बार कोड ईएमएस में </a:t>
            </a:r>
            <a:r>
              <a:rPr lang="hi-IN" sz="1600" dirty="0" smtClean="0">
                <a:cs typeface="+mj-cs"/>
              </a:rPr>
              <a:t>स्कैन </a:t>
            </a:r>
            <a:r>
              <a:rPr lang="hi-IN" sz="1600" dirty="0">
                <a:cs typeface="+mj-cs"/>
              </a:rPr>
              <a:t>किया जाता है</a:t>
            </a:r>
            <a:r>
              <a:rPr lang="hi-IN" sz="1600" dirty="0" smtClean="0">
                <a:cs typeface="+mj-cs"/>
              </a:rPr>
              <a:t>।</a:t>
            </a:r>
          </a:p>
          <a:p>
            <a:pPr marL="285750" lvl="0" indent="-285750">
              <a:buFont typeface="Arial" pitchFamily="34" charset="0"/>
              <a:buChar char="•"/>
            </a:pPr>
            <a:r>
              <a:rPr lang="hi-IN" sz="1600" dirty="0">
                <a:cs typeface="+mj-cs"/>
              </a:rPr>
              <a:t>सभी </a:t>
            </a:r>
            <a:r>
              <a:rPr lang="hi-IN" sz="1600" dirty="0" smtClean="0">
                <a:cs typeface="+mj-cs"/>
              </a:rPr>
              <a:t>ईवीएम आबंटन </a:t>
            </a:r>
            <a:r>
              <a:rPr lang="hi-IN" sz="1600" dirty="0">
                <a:cs typeface="+mj-cs"/>
              </a:rPr>
              <a:t>ईएमएस पर </a:t>
            </a:r>
            <a:r>
              <a:rPr lang="hi-IN" sz="1600" dirty="0" smtClean="0">
                <a:cs typeface="+mj-cs"/>
              </a:rPr>
              <a:t>किए जाते हैं।</a:t>
            </a:r>
          </a:p>
          <a:p>
            <a:pPr marL="285750" lvl="0" indent="-285750">
              <a:buFont typeface="Arial" pitchFamily="34" charset="0"/>
              <a:buChar char="•"/>
            </a:pPr>
            <a:r>
              <a:rPr lang="hi-IN" sz="1600" dirty="0" smtClean="0">
                <a:cs typeface="+mj-cs"/>
              </a:rPr>
              <a:t>ईएमएस </a:t>
            </a:r>
            <a:r>
              <a:rPr lang="hi-IN" sz="1600" dirty="0">
                <a:cs typeface="+mj-cs"/>
              </a:rPr>
              <a:t>में </a:t>
            </a:r>
            <a:r>
              <a:rPr lang="hi-IN" sz="1600" dirty="0" smtClean="0">
                <a:cs typeface="+mj-cs"/>
              </a:rPr>
              <a:t>एफएलसी </a:t>
            </a:r>
            <a:r>
              <a:rPr lang="hi-IN" sz="1600" dirty="0">
                <a:cs typeface="+mj-cs"/>
              </a:rPr>
              <a:t>स्थिति (</a:t>
            </a:r>
            <a:r>
              <a:rPr lang="hi-IN" sz="1600" dirty="0" smtClean="0">
                <a:cs typeface="+mj-cs"/>
              </a:rPr>
              <a:t>ओके/अस्‍वीकृत) दर्ज की जाती </a:t>
            </a:r>
            <a:r>
              <a:rPr lang="hi-IN" sz="1600" dirty="0">
                <a:cs typeface="+mj-cs"/>
              </a:rPr>
              <a:t>है</a:t>
            </a:r>
            <a:r>
              <a:rPr lang="hi-IN" sz="1600" dirty="0" smtClean="0">
                <a:cs typeface="+mj-cs"/>
              </a:rPr>
              <a:t>।</a:t>
            </a:r>
          </a:p>
          <a:p>
            <a:pPr marL="285750" lvl="0" indent="-285750">
              <a:buFont typeface="Arial" pitchFamily="34" charset="0"/>
              <a:buChar char="•"/>
            </a:pPr>
            <a:r>
              <a:rPr lang="hi-IN" sz="1600" dirty="0" smtClean="0">
                <a:cs typeface="+mj-cs"/>
              </a:rPr>
              <a:t>ईएमस </a:t>
            </a:r>
            <a:r>
              <a:rPr lang="hi-IN" sz="1600" dirty="0">
                <a:cs typeface="+mj-cs"/>
              </a:rPr>
              <a:t>पर ईवीएम का दो बार यादृच्छिकीकरण</a:t>
            </a:r>
            <a:r>
              <a:rPr lang="hi-IN" sz="1600" dirty="0" smtClean="0">
                <a:cs typeface="+mj-cs"/>
              </a:rPr>
              <a:t>।</a:t>
            </a:r>
          </a:p>
          <a:p>
            <a:pPr marL="285750" lvl="0" indent="-285750">
              <a:buFont typeface="Arial" pitchFamily="34" charset="0"/>
              <a:buChar char="•"/>
            </a:pPr>
            <a:r>
              <a:rPr lang="hi-IN" sz="1600" dirty="0" smtClean="0">
                <a:cs typeface="+mj-cs"/>
              </a:rPr>
              <a:t>मरम्मत </a:t>
            </a:r>
            <a:r>
              <a:rPr lang="hi-IN" sz="1600" dirty="0">
                <a:cs typeface="+mj-cs"/>
              </a:rPr>
              <a:t>के लिए भेजी गई ईवीएम </a:t>
            </a:r>
            <a:r>
              <a:rPr lang="hi-IN" sz="1600" dirty="0" smtClean="0">
                <a:cs typeface="+mj-cs"/>
              </a:rPr>
              <a:t>ईएमएस </a:t>
            </a:r>
            <a:r>
              <a:rPr lang="hi-IN" sz="1600" dirty="0">
                <a:cs typeface="+mj-cs"/>
              </a:rPr>
              <a:t>में </a:t>
            </a:r>
            <a:r>
              <a:rPr lang="hi-IN" sz="1600" dirty="0" smtClean="0">
                <a:cs typeface="+mj-cs"/>
              </a:rPr>
              <a:t>दर्ज की जाती है</a:t>
            </a:r>
          </a:p>
          <a:p>
            <a:pPr marL="285750" lvl="0" indent="-285750">
              <a:buFont typeface="Arial" pitchFamily="34" charset="0"/>
              <a:buChar char="•"/>
            </a:pPr>
            <a:r>
              <a:rPr lang="hi-IN" sz="1600" dirty="0" smtClean="0">
                <a:cs typeface="+mj-cs"/>
              </a:rPr>
              <a:t>ईपी </a:t>
            </a:r>
            <a:r>
              <a:rPr lang="hi-IN" sz="1600" dirty="0">
                <a:cs typeface="+mj-cs"/>
              </a:rPr>
              <a:t>के अंतर्गत ईवीएम </a:t>
            </a:r>
            <a:r>
              <a:rPr lang="hi-IN" sz="1600" dirty="0" smtClean="0">
                <a:cs typeface="+mj-cs"/>
              </a:rPr>
              <a:t>ईएमएस </a:t>
            </a:r>
            <a:r>
              <a:rPr lang="hi-IN" sz="1600" dirty="0">
                <a:cs typeface="+mj-cs"/>
              </a:rPr>
              <a:t>में चिह्नित </a:t>
            </a:r>
            <a:r>
              <a:rPr lang="hi-IN" sz="1600" dirty="0" smtClean="0">
                <a:cs typeface="+mj-cs"/>
              </a:rPr>
              <a:t>की जाती </a:t>
            </a:r>
            <a:r>
              <a:rPr lang="hi-IN" sz="1600" dirty="0">
                <a:cs typeface="+mj-cs"/>
              </a:rPr>
              <a:t>है</a:t>
            </a:r>
            <a:endParaRPr lang="en-IN" sz="1600" dirty="0">
              <a:cs typeface="+mj-cs"/>
            </a:endParaRPr>
          </a:p>
          <a:p>
            <a:pPr marL="342900" lvl="0" indent="-342900" algn="just">
              <a:buFont typeface="Arial" panose="020B0604020202020204" pitchFamily="34" charset="0"/>
              <a:buChar char="•"/>
            </a:pPr>
            <a:endParaRPr lang="en-IN" sz="1800" dirty="0">
              <a:solidFill>
                <a:schemeClr val="accent1">
                  <a:lumMod val="50000"/>
                </a:schemeClr>
              </a:solidFill>
              <a:latin typeface="Roboto Condensed" charset="0"/>
              <a:ea typeface="Roboto Condensed" charset="0"/>
              <a:cs typeface="+mj-cs"/>
            </a:endParaRPr>
          </a:p>
        </p:txBody>
      </p:sp>
    </p:spTree>
    <p:extLst>
      <p:ext uri="{BB962C8B-B14F-4D97-AF65-F5344CB8AC3E}">
        <p14:creationId xmlns:p14="http://schemas.microsoft.com/office/powerpoint/2010/main" val="331348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rtl="0">
              <a:spcBef>
                <a:spcPts val="0"/>
              </a:spcBef>
              <a:buNone/>
            </a:pPr>
            <a:r>
              <a:rPr lang="hi-IN" dirty="0" smtClean="0">
                <a:cs typeface="+mj-cs"/>
              </a:rPr>
              <a:t>ईवीएम के बारे में वाद-विवाद – व्‍याख्‍या </a:t>
            </a:r>
            <a:endParaRPr lang="en" dirty="0">
              <a:cs typeface="+mj-cs"/>
            </a:endParaRPr>
          </a:p>
        </p:txBody>
      </p:sp>
      <p:sp>
        <p:nvSpPr>
          <p:cNvPr id="223" name="Shape 223"/>
          <p:cNvSpPr txBox="1">
            <a:spLocks noGrp="1"/>
          </p:cNvSpPr>
          <p:nvPr>
            <p:ph type="subTitle" idx="1"/>
          </p:nvPr>
        </p:nvSpPr>
        <p:spPr>
          <a:xfrm>
            <a:off x="463525" y="3939902"/>
            <a:ext cx="4094400" cy="784800"/>
          </a:xfrm>
          <a:prstGeom prst="rect">
            <a:avLst/>
          </a:prstGeom>
        </p:spPr>
        <p:txBody>
          <a:bodyPr lIns="91425" tIns="91425" rIns="91425" bIns="91425" anchor="t" anchorCtr="0">
            <a:noAutofit/>
          </a:bodyPr>
          <a:lstStyle/>
          <a:p>
            <a:pPr lvl="0" rtl="0">
              <a:spcBef>
                <a:spcPts val="0"/>
              </a:spcBef>
              <a:buNone/>
            </a:pPr>
            <a:r>
              <a:rPr lang="hi-IN" dirty="0" smtClean="0">
                <a:cs typeface="+mj-cs"/>
              </a:rPr>
              <a:t>सभी मुद्दों पर स्‍पष्‍टीकरण </a:t>
            </a:r>
            <a:endParaRPr lang="en" dirty="0">
              <a:cs typeface="+mj-cs"/>
            </a:endParaRPr>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34</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6298753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 name="Picture 16" descr="Image result for evm allegations news pape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Lst>
          </a:blip>
          <a:srcRect/>
          <a:stretch>
            <a:fillRect/>
          </a:stretch>
        </p:blipFill>
        <p:spPr bwMode="auto">
          <a:xfrm>
            <a:off x="1785918" y="3286136"/>
            <a:ext cx="2357454" cy="1714500"/>
          </a:xfrm>
          <a:prstGeom prst="rect">
            <a:avLst/>
          </a:prstGeom>
          <a:noFill/>
        </p:spPr>
      </p:pic>
      <p:pic>
        <p:nvPicPr>
          <p:cNvPr id="30" name="Picture 6" descr="Image result for democracy at risk book"/>
          <p:cNvPicPr>
            <a:picLocks noChangeAspect="1" noChangeArrowheads="1"/>
          </p:cNvPicPr>
          <p:nvPr/>
        </p:nvPicPr>
        <p:blipFill>
          <a:blip r:embed="rId5">
            <a:lum bright="70000" contrast="-70000"/>
            <a:extLst>
              <a:ext uri="{BEBA8EAE-BF5A-486C-A8C5-ECC9F3942E4B}">
                <a14:imgProps xmlns:a14="http://schemas.microsoft.com/office/drawing/2010/main">
                  <a14:imgLayer r:embed="rId6">
                    <a14:imgEffect>
                      <a14:saturation sat="0"/>
                    </a14:imgEffect>
                  </a14:imgLayer>
                </a14:imgProps>
              </a:ext>
            </a:extLst>
          </a:blip>
          <a:srcRect/>
          <a:stretch>
            <a:fillRect/>
          </a:stretch>
        </p:blipFill>
        <p:spPr bwMode="auto">
          <a:xfrm>
            <a:off x="214282" y="3214701"/>
            <a:ext cx="1209266" cy="1857370"/>
          </a:xfrm>
          <a:prstGeom prst="rect">
            <a:avLst/>
          </a:prstGeom>
          <a:noFill/>
        </p:spPr>
      </p:pic>
      <p:pic>
        <p:nvPicPr>
          <p:cNvPr id="29" name="Picture 12" descr="Image result for evm allegations news paper"/>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saturation sat="0"/>
                    </a14:imgEffect>
                  </a14:imgLayer>
                </a14:imgProps>
              </a:ext>
            </a:extLst>
          </a:blip>
          <a:srcRect/>
          <a:stretch>
            <a:fillRect/>
          </a:stretch>
        </p:blipFill>
        <p:spPr bwMode="auto">
          <a:xfrm>
            <a:off x="4199742" y="2931790"/>
            <a:ext cx="2676514" cy="2268436"/>
          </a:xfrm>
          <a:prstGeom prst="rect">
            <a:avLst/>
          </a:prstGeom>
          <a:noFill/>
        </p:spPr>
      </p:pic>
      <p:sp>
        <p:nvSpPr>
          <p:cNvPr id="321" name="Shape 321"/>
          <p:cNvSpPr txBox="1">
            <a:spLocks noGrp="1"/>
          </p:cNvSpPr>
          <p:nvPr>
            <p:ph type="title"/>
          </p:nvPr>
        </p:nvSpPr>
        <p:spPr>
          <a:xfrm>
            <a:off x="814275" y="392575"/>
            <a:ext cx="5258400" cy="766200"/>
          </a:xfrm>
          <a:prstGeom prst="rect">
            <a:avLst/>
          </a:prstGeom>
        </p:spPr>
        <p:txBody>
          <a:bodyPr lIns="91425" tIns="91425" rIns="91425" bIns="91425" anchor="ctr" anchorCtr="0">
            <a:noAutofit/>
          </a:bodyPr>
          <a:lstStyle/>
          <a:p>
            <a:pPr lvl="0">
              <a:spcBef>
                <a:spcPts val="0"/>
              </a:spcBef>
              <a:buNone/>
            </a:pPr>
            <a:r>
              <a:rPr lang="hi-IN" dirty="0" smtClean="0"/>
              <a:t>ईवीएम के बारे में वाद – विवाद  </a:t>
            </a:r>
            <a:endParaRPr lang="en" dirty="0"/>
          </a:p>
        </p:txBody>
      </p:sp>
      <p:sp>
        <p:nvSpPr>
          <p:cNvPr id="322" name="Shape 322"/>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35</a:t>
            </a:fld>
            <a:endParaRPr lang="en"/>
          </a:p>
        </p:txBody>
      </p:sp>
      <p:grpSp>
        <p:nvGrpSpPr>
          <p:cNvPr id="2" name="Shape 326"/>
          <p:cNvGrpSpPr/>
          <p:nvPr/>
        </p:nvGrpSpPr>
        <p:grpSpPr>
          <a:xfrm>
            <a:off x="263100" y="580105"/>
            <a:ext cx="407743" cy="391135"/>
            <a:chOff x="5233525" y="4954450"/>
            <a:chExt cx="538275" cy="516350"/>
          </a:xfrm>
        </p:grpSpPr>
        <p:sp>
          <p:nvSpPr>
            <p:cNvPr id="327" name="Shape 327"/>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8" name="Shape 328"/>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0" name="Shape 330"/>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2" name="Shape 332"/>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3" name="Shape 333"/>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4" name="Shape 334"/>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5" name="Shape 335"/>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6" name="Shape 336"/>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7" name="Shape 337"/>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4" name="Picture 14" descr="Related image"/>
          <p:cNvPicPr>
            <a:picLocks noChangeAspect="1" noChangeArrowheads="1"/>
          </p:cNvPicPr>
          <p:nvPr/>
        </p:nvPicPr>
        <p:blipFill>
          <a:blip r:embed="rId9">
            <a:lum bright="70000" contrast="-70000"/>
          </a:blip>
          <a:srcRect/>
          <a:stretch>
            <a:fillRect/>
          </a:stretch>
        </p:blipFill>
        <p:spPr bwMode="auto">
          <a:xfrm>
            <a:off x="4427984" y="1347614"/>
            <a:ext cx="2016224" cy="1621044"/>
          </a:xfrm>
          <a:prstGeom prst="rect">
            <a:avLst/>
          </a:prstGeom>
          <a:noFill/>
        </p:spPr>
      </p:pic>
      <p:pic>
        <p:nvPicPr>
          <p:cNvPr id="7170" name="Picture 2" descr="Image result for EVm tampering newspaper"/>
          <p:cNvPicPr>
            <a:picLocks noChangeAspect="1" noChangeArrowheads="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63766" y="1347614"/>
            <a:ext cx="1855546" cy="19328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elated image"/>
          <p:cNvPicPr>
            <a:picLocks noChangeAspect="1" noChangeArrowheads="1"/>
          </p:cNvPicPr>
          <p:nvPr/>
        </p:nvPicPr>
        <p:blipFill>
          <a:blip r:embed="rId12">
            <a:lum bright="70000" contrast="-70000"/>
            <a:extLst>
              <a:ext uri="{28A0092B-C50C-407E-A947-70E740481C1C}">
                <a14:useLocalDpi xmlns:a14="http://schemas.microsoft.com/office/drawing/2010/main" val="0"/>
              </a:ext>
            </a:extLst>
          </a:blip>
          <a:srcRect/>
          <a:stretch>
            <a:fillRect/>
          </a:stretch>
        </p:blipFill>
        <p:spPr bwMode="auto">
          <a:xfrm>
            <a:off x="2123728" y="1362597"/>
            <a:ext cx="2046994" cy="1713209"/>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19"/>
          <p:cNvGrpSpPr/>
          <p:nvPr/>
        </p:nvGrpSpPr>
        <p:grpSpPr>
          <a:xfrm>
            <a:off x="58420" y="1364144"/>
            <a:ext cx="5665708" cy="2071702"/>
            <a:chOff x="1601400" y="1888450"/>
            <a:chExt cx="5941200" cy="2386800"/>
          </a:xfrm>
        </p:grpSpPr>
        <p:sp>
          <p:nvSpPr>
            <p:cNvPr id="34" name="Shape 323"/>
            <p:cNvSpPr/>
            <p:nvPr/>
          </p:nvSpPr>
          <p:spPr>
            <a:xfrm>
              <a:off x="3378600" y="1888450"/>
              <a:ext cx="2386800" cy="2386800"/>
            </a:xfrm>
            <a:prstGeom prst="diamond">
              <a:avLst/>
            </a:prstGeom>
            <a:solidFill>
              <a:srgbClr val="C7D3E6"/>
            </a:solidFill>
            <a:ln w="38100" cap="flat" cmpd="sng">
              <a:solidFill>
                <a:srgbClr val="92A8C8"/>
              </a:solidFill>
              <a:prstDash val="solid"/>
              <a:miter/>
              <a:headEnd type="none" w="med" len="med"/>
              <a:tailEnd type="none" w="med" len="med"/>
            </a:ln>
          </p:spPr>
          <p:txBody>
            <a:bodyPr lIns="91425" tIns="91425" rIns="91425" bIns="91425" anchor="ctr" anchorCtr="0">
              <a:noAutofit/>
            </a:bodyPr>
            <a:lstStyle/>
            <a:p>
              <a:pPr algn="ctr"/>
              <a:r>
                <a:rPr lang="hi-IN" sz="1600" b="1" dirty="0" smtClean="0">
                  <a:latin typeface="Roboto Condensed" charset="0"/>
                  <a:ea typeface="Roboto Condensed" charset="0"/>
                  <a:cs typeface="+mj-cs"/>
                </a:rPr>
                <a:t>मतदान समापन के पश्‍चात मत डालना</a:t>
              </a:r>
              <a:endParaRPr lang="en-US" sz="1600" b="1" dirty="0" smtClean="0">
                <a:latin typeface="Roboto Condensed" charset="0"/>
                <a:ea typeface="Roboto Condensed" charset="0"/>
                <a:cs typeface="+mj-cs"/>
              </a:endParaRPr>
            </a:p>
          </p:txBody>
        </p:sp>
        <p:sp>
          <p:nvSpPr>
            <p:cNvPr id="35" name="Shape 324"/>
            <p:cNvSpPr/>
            <p:nvPr/>
          </p:nvSpPr>
          <p:spPr>
            <a:xfrm>
              <a:off x="1601400" y="1888450"/>
              <a:ext cx="2386800" cy="2386800"/>
            </a:xfrm>
            <a:prstGeom prst="diamond">
              <a:avLst/>
            </a:prstGeom>
            <a:noFill/>
            <a:ln w="76200" cap="flat" cmpd="sng">
              <a:solidFill>
                <a:srgbClr val="FF9800"/>
              </a:solidFill>
              <a:prstDash val="solid"/>
              <a:miter/>
              <a:headEnd type="none" w="med" len="med"/>
              <a:tailEnd type="none" w="med" len="med"/>
            </a:ln>
          </p:spPr>
          <p:txBody>
            <a:bodyPr lIns="91425" tIns="91425" rIns="91425" bIns="91425" anchor="ctr" anchorCtr="0">
              <a:noAutofit/>
            </a:bodyPr>
            <a:lstStyle/>
            <a:p>
              <a:pPr lvl="0" algn="ctr">
                <a:spcBef>
                  <a:spcPts val="0"/>
                </a:spcBef>
                <a:buNone/>
              </a:pPr>
              <a:r>
                <a:rPr lang="hi-IN" sz="1600" b="1" dirty="0" smtClean="0">
                  <a:solidFill>
                    <a:srgbClr val="D26F00"/>
                  </a:solidFill>
                  <a:latin typeface="Roboto Condensed"/>
                  <a:ea typeface="Roboto Condensed"/>
                  <a:cs typeface="+mj-cs"/>
                  <a:sym typeface="Roboto Condensed"/>
                </a:rPr>
                <a:t>हैक्‍ड  ईवीएम </a:t>
              </a:r>
              <a:endParaRPr lang="en" sz="1600" b="1" dirty="0">
                <a:solidFill>
                  <a:srgbClr val="D26F00"/>
                </a:solidFill>
                <a:latin typeface="Roboto Condensed"/>
                <a:ea typeface="Roboto Condensed"/>
                <a:cs typeface="+mj-cs"/>
                <a:sym typeface="Roboto Condensed"/>
              </a:endParaRPr>
            </a:p>
          </p:txBody>
        </p:sp>
        <p:sp>
          <p:nvSpPr>
            <p:cNvPr id="36" name="Shape 325"/>
            <p:cNvSpPr/>
            <p:nvPr/>
          </p:nvSpPr>
          <p:spPr>
            <a:xfrm>
              <a:off x="5155800" y="1888450"/>
              <a:ext cx="2386800" cy="2386800"/>
            </a:xfrm>
            <a:prstGeom prst="diamond">
              <a:avLst/>
            </a:prstGeom>
            <a:noFill/>
            <a:ln w="76200" cap="flat" cmpd="sng">
              <a:solidFill>
                <a:srgbClr val="FF9800"/>
              </a:solidFill>
              <a:prstDash val="solid"/>
              <a:miter/>
              <a:headEnd type="none" w="med" len="med"/>
              <a:tailEnd type="none" w="med" len="med"/>
            </a:ln>
          </p:spPr>
          <p:txBody>
            <a:bodyPr lIns="91425" tIns="91425" rIns="91425" bIns="91425" anchor="ctr" anchorCtr="0">
              <a:noAutofit/>
            </a:bodyPr>
            <a:lstStyle/>
            <a:p>
              <a:pPr algn="ctr"/>
              <a:r>
                <a:rPr lang="hi-IN" sz="1600" b="1" dirty="0" smtClean="0">
                  <a:latin typeface="Roboto Condensed" charset="0"/>
                  <a:ea typeface="Roboto Condensed" charset="0"/>
                  <a:cs typeface="+mj-cs"/>
                </a:rPr>
                <a:t>रिमोटली आल्‍टर्ड कन्‍ट्रोल यूनिट डिस्‍प्‍ले </a:t>
              </a:r>
              <a:endParaRPr lang="en-US" sz="1600" b="1" dirty="0" smtClean="0">
                <a:latin typeface="Roboto Condensed" charset="0"/>
                <a:ea typeface="Roboto Condensed" charset="0"/>
                <a:cs typeface="+mj-cs"/>
              </a:endParaRPr>
            </a:p>
          </p:txBody>
        </p:sp>
      </p:grpSp>
      <p:grpSp>
        <p:nvGrpSpPr>
          <p:cNvPr id="37" name="Group 24"/>
          <p:cNvGrpSpPr/>
          <p:nvPr/>
        </p:nvGrpSpPr>
        <p:grpSpPr>
          <a:xfrm>
            <a:off x="2571736" y="2114550"/>
            <a:ext cx="5240858" cy="2886092"/>
            <a:chOff x="1601400" y="950194"/>
            <a:chExt cx="5559517" cy="3325056"/>
          </a:xfrm>
        </p:grpSpPr>
        <p:sp>
          <p:nvSpPr>
            <p:cNvPr id="38" name="Shape 323"/>
            <p:cNvSpPr/>
            <p:nvPr/>
          </p:nvSpPr>
          <p:spPr>
            <a:xfrm>
              <a:off x="3378600" y="1888450"/>
              <a:ext cx="2386800" cy="2386800"/>
            </a:xfrm>
            <a:prstGeom prst="diamond">
              <a:avLst/>
            </a:prstGeom>
            <a:solidFill>
              <a:srgbClr val="C7D3E6"/>
            </a:solidFill>
            <a:ln w="38100" cap="flat" cmpd="sng">
              <a:solidFill>
                <a:srgbClr val="92A8C8"/>
              </a:solidFill>
              <a:prstDash val="solid"/>
              <a:miter/>
              <a:headEnd type="none" w="med" len="med"/>
              <a:tailEnd type="none" w="med" len="med"/>
            </a:ln>
          </p:spPr>
          <p:txBody>
            <a:bodyPr lIns="91425" tIns="91425" rIns="91425" bIns="91425" anchor="ctr" anchorCtr="0">
              <a:noAutofit/>
            </a:bodyPr>
            <a:lstStyle/>
            <a:p>
              <a:pPr algn="ctr"/>
              <a:r>
                <a:rPr lang="hi-IN" sz="1600" b="1" dirty="0" smtClean="0">
                  <a:latin typeface="Roboto Condensed" charset="0"/>
                  <a:ea typeface="Roboto Condensed" charset="0"/>
                  <a:cs typeface="+mj-cs"/>
                </a:rPr>
                <a:t>रिप्‍लेस्‍ड माइक्रो   कन्‍ट्रोलर</a:t>
              </a:r>
            </a:p>
            <a:p>
              <a:pPr algn="ctr"/>
              <a:r>
                <a:rPr lang="hi-IN" sz="1600" b="1" dirty="0" smtClean="0">
                  <a:latin typeface="Roboto Condensed" charset="0"/>
                  <a:ea typeface="Roboto Condensed" charset="0"/>
                  <a:cs typeface="+mj-cs"/>
                </a:rPr>
                <a:t>अथवा  मेमोरी चिप्‍स </a:t>
              </a:r>
              <a:endParaRPr lang="en-US" sz="1600" b="1" dirty="0" smtClean="0">
                <a:latin typeface="Roboto Condensed" charset="0"/>
                <a:ea typeface="Roboto Condensed" charset="0"/>
                <a:cs typeface="+mj-cs"/>
              </a:endParaRPr>
            </a:p>
          </p:txBody>
        </p:sp>
        <p:sp>
          <p:nvSpPr>
            <p:cNvPr id="39" name="Shape 324"/>
            <p:cNvSpPr/>
            <p:nvPr/>
          </p:nvSpPr>
          <p:spPr>
            <a:xfrm>
              <a:off x="1601400" y="1888450"/>
              <a:ext cx="2386800" cy="2386800"/>
            </a:xfrm>
            <a:prstGeom prst="diamond">
              <a:avLst/>
            </a:prstGeom>
            <a:noFill/>
            <a:ln w="76200" cap="flat" cmpd="sng">
              <a:solidFill>
                <a:srgbClr val="FF9800"/>
              </a:solidFill>
              <a:prstDash val="solid"/>
              <a:miter/>
              <a:headEnd type="none" w="med" len="med"/>
              <a:tailEnd type="none" w="med" len="med"/>
            </a:ln>
          </p:spPr>
          <p:txBody>
            <a:bodyPr lIns="91425" tIns="91425" rIns="91425" bIns="91425" anchor="ctr" anchorCtr="0">
              <a:noAutofit/>
            </a:bodyPr>
            <a:lstStyle/>
            <a:p>
              <a:pPr algn="ctr" defTabSz="893763"/>
              <a:r>
                <a:rPr lang="hi-IN" sz="1600" b="1" dirty="0" smtClean="0">
                  <a:latin typeface="Roboto Condensed" charset="0"/>
                  <a:ea typeface="Roboto Condensed" charset="0"/>
                </a:rPr>
                <a:t>मेमोरी मैनिपुलेशन </a:t>
              </a:r>
              <a:endParaRPr lang="en-US" sz="1600" b="1" dirty="0" smtClean="0">
                <a:latin typeface="Roboto Condensed" charset="0"/>
                <a:ea typeface="Roboto Condensed" charset="0"/>
              </a:endParaRPr>
            </a:p>
          </p:txBody>
        </p:sp>
        <p:sp>
          <p:nvSpPr>
            <p:cNvPr id="40" name="Shape 325"/>
            <p:cNvSpPr/>
            <p:nvPr/>
          </p:nvSpPr>
          <p:spPr>
            <a:xfrm>
              <a:off x="4774117" y="950194"/>
              <a:ext cx="2386800" cy="2386800"/>
            </a:xfrm>
            <a:prstGeom prst="diamond">
              <a:avLst/>
            </a:prstGeom>
            <a:noFill/>
            <a:ln w="76200" cap="flat" cmpd="sng">
              <a:solidFill>
                <a:srgbClr val="FF9800"/>
              </a:solidFill>
              <a:prstDash val="solid"/>
              <a:miter/>
              <a:headEnd type="none" w="med" len="med"/>
              <a:tailEnd type="none" w="med" len="med"/>
            </a:ln>
          </p:spPr>
          <p:txBody>
            <a:bodyPr lIns="91425" tIns="91425" rIns="91425" bIns="91425" anchor="ctr" anchorCtr="0">
              <a:noAutofit/>
            </a:bodyPr>
            <a:lstStyle/>
            <a:p>
              <a:pPr algn="ctr"/>
              <a:r>
                <a:rPr lang="hi-IN" sz="1600" b="1" dirty="0" smtClean="0">
                  <a:latin typeface="Roboto Condensed" charset="0"/>
                  <a:ea typeface="Roboto Condensed" charset="0"/>
                </a:rPr>
                <a:t>परिवर्तित साफ्टवेयर कोड </a:t>
              </a:r>
              <a:endParaRPr lang="en-US" sz="1600" b="1" dirty="0" smtClean="0">
                <a:latin typeface="Roboto Condensed" charset="0"/>
                <a:ea typeface="Roboto Condensed" charset="0"/>
              </a:endParaRPr>
            </a:p>
          </p:txBody>
        </p:sp>
      </p:grpSp>
      <p:sp>
        <p:nvSpPr>
          <p:cNvPr id="31" name="Shape 323"/>
          <p:cNvSpPr/>
          <p:nvPr/>
        </p:nvSpPr>
        <p:spPr>
          <a:xfrm>
            <a:off x="7010400" y="2800350"/>
            <a:ext cx="2362200" cy="2071702"/>
          </a:xfrm>
          <a:prstGeom prst="diamond">
            <a:avLst/>
          </a:prstGeom>
          <a:solidFill>
            <a:srgbClr val="C7D3E6"/>
          </a:solidFill>
          <a:ln w="38100" cap="flat" cmpd="sng">
            <a:solidFill>
              <a:srgbClr val="92A8C8"/>
            </a:solidFill>
            <a:prstDash val="solid"/>
            <a:miter/>
            <a:headEnd type="none" w="med" len="med"/>
            <a:tailEnd type="none" w="med" len="med"/>
          </a:ln>
        </p:spPr>
        <p:txBody>
          <a:bodyPr lIns="91425" tIns="91425" rIns="91425" bIns="91425" anchor="ctr" anchorCtr="0">
            <a:noAutofit/>
          </a:bodyPr>
          <a:lstStyle/>
          <a:p>
            <a:pPr algn="ctr"/>
            <a:r>
              <a:rPr lang="hi-IN" b="1" dirty="0" smtClean="0">
                <a:latin typeface="Roboto Condensed" charset="0"/>
                <a:ea typeface="Roboto Condensed" charset="0"/>
                <a:cs typeface="+mj-cs"/>
              </a:rPr>
              <a:t>अंतरराष्‍ट्रीय तुलना </a:t>
            </a:r>
            <a:endParaRPr lang="en-US" b="1" dirty="0" smtClean="0">
              <a:latin typeface="Roboto Condensed" charset="0"/>
              <a:ea typeface="Roboto Condensed" charset="0"/>
              <a:cs typeface="+mj-cs"/>
            </a:endParaRPr>
          </a:p>
        </p:txBody>
      </p:sp>
    </p:spTree>
    <p:extLst>
      <p:ext uri="{BB962C8B-B14F-4D97-AF65-F5344CB8AC3E}">
        <p14:creationId xmlns:p14="http://schemas.microsoft.com/office/powerpoint/2010/main" val="2727748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Image result for HACKING"/>
          <p:cNvPicPr>
            <a:picLocks noChangeAspect="1" noChangeArrowheads="1"/>
          </p:cNvPicPr>
          <p:nvPr/>
        </p:nvPicPr>
        <p:blipFill>
          <a:blip r:embed="rId3">
            <a:clrChange>
              <a:clrFrom>
                <a:srgbClr val="003366"/>
              </a:clrFrom>
              <a:clrTo>
                <a:srgbClr val="003366">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3203848" y="-20538"/>
            <a:ext cx="1872207" cy="7950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514350"/>
            <a:ext cx="5767875" cy="766200"/>
          </a:xfrm>
        </p:spPr>
        <p:txBody>
          <a:bodyPr/>
          <a:lstStyle/>
          <a:p>
            <a:r>
              <a:rPr lang="hi-IN" dirty="0" smtClean="0"/>
              <a:t>ईवीएम को हैक करने की कोई संभावना नहीं हैं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36</a:t>
            </a:fld>
            <a:endParaRPr lang="en" dirty="0"/>
          </a:p>
        </p:txBody>
      </p:sp>
      <p:sp>
        <p:nvSpPr>
          <p:cNvPr id="4" name="Rectangle 3"/>
          <p:cNvSpPr/>
          <p:nvPr/>
        </p:nvSpPr>
        <p:spPr>
          <a:xfrm>
            <a:off x="251520" y="1561891"/>
            <a:ext cx="8208912" cy="3196644"/>
          </a:xfrm>
          <a:prstGeom prst="rect">
            <a:avLst/>
          </a:prstGeom>
        </p:spPr>
        <p:txBody>
          <a:bodyPr wrap="square">
            <a:spAutoFit/>
          </a:bodyPr>
          <a:lstStyle/>
          <a:p>
            <a:pPr marL="236537">
              <a:lnSpc>
                <a:spcPct val="150000"/>
              </a:lnSpc>
              <a:spcBef>
                <a:spcPct val="0"/>
              </a:spcBef>
              <a:defRPr/>
            </a:pPr>
            <a:r>
              <a:rPr lang="hi-IN" sz="2000" b="1" dirty="0" smtClean="0">
                <a:solidFill>
                  <a:srgbClr val="FF9800"/>
                </a:solidFill>
                <a:latin typeface="Roboto Condensed Light"/>
                <a:ea typeface="Roboto Condensed Light"/>
                <a:cs typeface="+mj-cs"/>
                <a:sym typeface="Roboto Condensed Light"/>
              </a:rPr>
              <a:t>हैकिंग</a:t>
            </a:r>
            <a:r>
              <a:rPr lang="en-IN" sz="2000" b="1" dirty="0" smtClean="0">
                <a:solidFill>
                  <a:srgbClr val="FF9800"/>
                </a:solidFill>
                <a:latin typeface="Roboto Condensed Light"/>
                <a:ea typeface="Roboto Condensed Light"/>
                <a:cs typeface="+mj-cs"/>
                <a:sym typeface="Roboto Condensed Light"/>
              </a:rPr>
              <a:t>’</a:t>
            </a:r>
            <a:r>
              <a:rPr lang="en-IN" sz="2000" b="1" dirty="0" smtClean="0">
                <a:solidFill>
                  <a:schemeClr val="accent1">
                    <a:lumMod val="50000"/>
                  </a:schemeClr>
                </a:solidFill>
                <a:latin typeface="Roboto Condensed Light"/>
                <a:ea typeface="Roboto Condensed Light"/>
                <a:cs typeface="+mj-cs"/>
              </a:rPr>
              <a:t> </a:t>
            </a:r>
            <a:r>
              <a:rPr lang="hi-IN" sz="1600" dirty="0" smtClean="0">
                <a:solidFill>
                  <a:schemeClr val="accent1">
                    <a:lumMod val="50000"/>
                  </a:schemeClr>
                </a:solidFill>
                <a:latin typeface="Roboto Condensed Light"/>
                <a:ea typeface="Roboto Condensed Light"/>
                <a:cs typeface="+mj-cs"/>
              </a:rPr>
              <a:t>किसी अवैध प्रयोजन से कम्‍प्‍यूटर नेटवर्क की सुरक्षा प्रणाली में अप्राधिकृत ढंग से सेंध लगाना अथवा उसे नियंत्रण में लेना है। </a:t>
            </a:r>
          </a:p>
          <a:p>
            <a:pPr marL="236537">
              <a:lnSpc>
                <a:spcPct val="150000"/>
              </a:lnSpc>
              <a:spcBef>
                <a:spcPct val="0"/>
              </a:spcBef>
              <a:defRPr/>
            </a:pPr>
            <a:r>
              <a:rPr lang="hi-IN" sz="1600" dirty="0" smtClean="0">
                <a:solidFill>
                  <a:schemeClr val="accent1">
                    <a:lumMod val="50000"/>
                  </a:schemeClr>
                </a:solidFill>
                <a:latin typeface="Roboto Condensed Light"/>
                <a:ea typeface="Roboto Condensed Light"/>
                <a:cs typeface="+mj-cs"/>
              </a:rPr>
              <a:t>भारत निर्वाचन आयोग की ईवीएम के मामले में, निम्‍नलिखित कारणों की वजह से </a:t>
            </a:r>
            <a:r>
              <a:rPr lang="en-IN" sz="1600" b="1" u="sng" dirty="0" smtClean="0">
                <a:solidFill>
                  <a:schemeClr val="accent1">
                    <a:lumMod val="50000"/>
                  </a:schemeClr>
                </a:solidFill>
                <a:latin typeface="Roboto Condensed Light"/>
                <a:ea typeface="Roboto Condensed Light"/>
                <a:cs typeface="+mj-cs"/>
              </a:rPr>
              <a:t>“</a:t>
            </a:r>
            <a:r>
              <a:rPr lang="hi-IN" sz="1600" b="1" u="sng" dirty="0" smtClean="0">
                <a:solidFill>
                  <a:schemeClr val="accent1">
                    <a:lumMod val="50000"/>
                  </a:schemeClr>
                </a:solidFill>
                <a:latin typeface="Roboto Condensed Light"/>
                <a:ea typeface="Roboto Condensed Light"/>
                <a:cs typeface="+mj-cs"/>
              </a:rPr>
              <a:t>हैकिंग</a:t>
            </a:r>
            <a:r>
              <a:rPr lang="en-IN" sz="1600" b="1" u="sng" dirty="0" smtClean="0">
                <a:solidFill>
                  <a:schemeClr val="accent1">
                    <a:lumMod val="50000"/>
                  </a:schemeClr>
                </a:solidFill>
                <a:latin typeface="Roboto Condensed Light"/>
                <a:ea typeface="Roboto Condensed Light"/>
                <a:cs typeface="+mj-cs"/>
              </a:rPr>
              <a:t>”</a:t>
            </a:r>
            <a:r>
              <a:rPr lang="hi-IN" sz="1600" b="1" u="sng" dirty="0" smtClean="0">
                <a:solidFill>
                  <a:schemeClr val="accent1">
                    <a:lumMod val="50000"/>
                  </a:schemeClr>
                </a:solidFill>
                <a:latin typeface="Roboto Condensed Light"/>
                <a:ea typeface="Roboto Condensed Light"/>
                <a:cs typeface="+mj-cs"/>
              </a:rPr>
              <a:t> शब्‍द लागू नहीं होता है</a:t>
            </a:r>
            <a:r>
              <a:rPr lang="en-IN" sz="1600" b="1" u="sng" dirty="0" smtClean="0">
                <a:solidFill>
                  <a:schemeClr val="accent1">
                    <a:lumMod val="50000"/>
                  </a:schemeClr>
                </a:solidFill>
                <a:latin typeface="Roboto Condensed Light"/>
                <a:ea typeface="Roboto Condensed Light"/>
                <a:cs typeface="+mj-cs"/>
              </a:rPr>
              <a:t>:</a:t>
            </a:r>
            <a:r>
              <a:rPr lang="hi-IN" sz="1600" dirty="0" smtClean="0">
                <a:solidFill>
                  <a:schemeClr val="accent1">
                    <a:lumMod val="50000"/>
                  </a:schemeClr>
                </a:solidFill>
                <a:latin typeface="Roboto Condensed Light"/>
                <a:ea typeface="Roboto Condensed Light"/>
                <a:cs typeface="+mj-cs"/>
              </a:rPr>
              <a:t>-</a:t>
            </a:r>
            <a:endParaRPr lang="en-IN" sz="1600" dirty="0">
              <a:solidFill>
                <a:schemeClr val="accent1">
                  <a:lumMod val="50000"/>
                </a:schemeClr>
              </a:solidFill>
              <a:latin typeface="Roboto Condensed Light"/>
              <a:ea typeface="Roboto Condensed Light"/>
              <a:cs typeface="+mj-cs"/>
            </a:endParaRPr>
          </a:p>
          <a:p>
            <a:pPr marL="579437" indent="-342900">
              <a:lnSpc>
                <a:spcPct val="150000"/>
              </a:lnSpc>
              <a:spcBef>
                <a:spcPct val="0"/>
              </a:spcBef>
              <a:buFont typeface="Wingdings" pitchFamily="2" charset="2"/>
              <a:buChar char="Ø"/>
              <a:defRPr/>
            </a:pPr>
            <a:r>
              <a:rPr lang="hi-IN" sz="1600" dirty="0" smtClean="0">
                <a:solidFill>
                  <a:schemeClr val="accent1">
                    <a:lumMod val="50000"/>
                  </a:schemeClr>
                </a:solidFill>
                <a:latin typeface="Roboto Condensed Light"/>
                <a:ea typeface="Roboto Condensed Light"/>
                <a:cs typeface="+mj-cs"/>
              </a:rPr>
              <a:t>ईवीएम एक पूर्णतया पृथक (</a:t>
            </a:r>
            <a:r>
              <a:rPr lang="hi-IN" sz="1600" b="1" u="sng" dirty="0" smtClean="0">
                <a:solidFill>
                  <a:schemeClr val="accent1">
                    <a:lumMod val="50000"/>
                  </a:schemeClr>
                </a:solidFill>
                <a:latin typeface="Roboto Condensed Light"/>
                <a:ea typeface="Roboto Condensed Light"/>
                <a:cs typeface="+mj-cs"/>
              </a:rPr>
              <a:t>स्‍टैंड अलोन) मशीन </a:t>
            </a:r>
            <a:r>
              <a:rPr lang="hi-IN" sz="1600" dirty="0" smtClean="0">
                <a:solidFill>
                  <a:schemeClr val="accent1">
                    <a:lumMod val="50000"/>
                  </a:schemeClr>
                </a:solidFill>
                <a:latin typeface="Roboto Condensed Light"/>
                <a:ea typeface="Roboto Condensed Light"/>
                <a:cs typeface="+mj-cs"/>
              </a:rPr>
              <a:t>है और यह किसी तार अथवा बेतार से किसी भी प्रकार से किसी नेटवर्क से जुड़ी नहीं होती है। </a:t>
            </a:r>
          </a:p>
          <a:p>
            <a:pPr marL="579437" indent="-342900">
              <a:lnSpc>
                <a:spcPct val="150000"/>
              </a:lnSpc>
              <a:spcBef>
                <a:spcPct val="0"/>
              </a:spcBef>
              <a:buFont typeface="Wingdings" pitchFamily="2" charset="2"/>
              <a:buChar char="Ø"/>
              <a:defRPr/>
            </a:pPr>
            <a:r>
              <a:rPr lang="hi-IN" sz="1600" dirty="0" smtClean="0">
                <a:solidFill>
                  <a:schemeClr val="accent1">
                    <a:lumMod val="50000"/>
                  </a:schemeClr>
                </a:solidFill>
                <a:latin typeface="Roboto Condensed Light"/>
                <a:ea typeface="Roboto Condensed Light"/>
                <a:cs typeface="+mj-cs"/>
              </a:rPr>
              <a:t>ओटीपी माईक्रोकंट्रोलर में सॉफ्टवेयर प्रोग्राम को न तो </a:t>
            </a:r>
            <a:r>
              <a:rPr lang="hi-IN" sz="1600" b="1" u="sng" dirty="0" smtClean="0">
                <a:solidFill>
                  <a:schemeClr val="accent1">
                    <a:lumMod val="50000"/>
                  </a:schemeClr>
                </a:solidFill>
                <a:latin typeface="Roboto Condensed Light"/>
                <a:ea typeface="Roboto Condensed Light"/>
                <a:cs typeface="+mj-cs"/>
              </a:rPr>
              <a:t>पढ़ा जा सकता है न ही इसमें संशोधन किया जा सकता है। </a:t>
            </a:r>
            <a:endParaRPr lang="en-IN" sz="1600" b="1" u="sng" dirty="0">
              <a:solidFill>
                <a:schemeClr val="accent1">
                  <a:lumMod val="50000"/>
                </a:schemeClr>
              </a:solidFill>
              <a:latin typeface="Roboto Condensed Light"/>
              <a:ea typeface="Roboto Condensed Light"/>
              <a:cs typeface="+mj-cs"/>
            </a:endParaRPr>
          </a:p>
        </p:txBody>
      </p:sp>
      <p:sp>
        <p:nvSpPr>
          <p:cNvPr id="5" name="AutoShape 2" descr="Image result for HAC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6" name="AutoShape 4" descr="Image result for HACK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Tree>
    <p:extLst>
      <p:ext uri="{BB962C8B-B14F-4D97-AF65-F5344CB8AC3E}">
        <p14:creationId xmlns:p14="http://schemas.microsoft.com/office/powerpoint/2010/main" val="1758045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z="1600" dirty="0" smtClean="0">
                <a:cs typeface="+mj-cs"/>
              </a:rPr>
              <a:t>बेतार संचार के माध्‍यम से रिमोटली ऑल्‍टर्ड कन्‍ट्रोल यूनिट डिस्‍प्‍ले की कोई संभावना नहीं है। </a:t>
            </a:r>
            <a:endParaRPr lang="en-IN" sz="1600" dirty="0">
              <a:cs typeface="+mj-cs"/>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37</a:t>
            </a:fld>
            <a:endParaRPr lang="en"/>
          </a:p>
        </p:txBody>
      </p:sp>
      <p:pic>
        <p:nvPicPr>
          <p:cNvPr id="17410" name="Picture 2" descr="Image result for no wireless conn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753" y="1641653"/>
            <a:ext cx="2466759" cy="16501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635646"/>
            <a:ext cx="6912768" cy="3462486"/>
          </a:xfrm>
          <a:prstGeom prst="rect">
            <a:avLst/>
          </a:prstGeom>
        </p:spPr>
        <p:txBody>
          <a:bodyPr wrap="square">
            <a:spAutoFit/>
          </a:bodyPr>
          <a:lstStyle/>
          <a:p>
            <a:pPr marL="285750" indent="-285750" algn="just">
              <a:lnSpc>
                <a:spcPct val="150000"/>
              </a:lnSpc>
              <a:buFont typeface="Wingdings" pitchFamily="2" charset="2"/>
              <a:buChar char="Ø"/>
            </a:pPr>
            <a:r>
              <a:rPr lang="hi-IN" sz="1600" dirty="0" smtClean="0">
                <a:latin typeface="Roboto Condensed" charset="0"/>
                <a:ea typeface="Roboto Condensed" charset="0"/>
                <a:cs typeface="+mj-cs"/>
              </a:rPr>
              <a:t>यह आक्षेप लगाया जाता है कि एक बेतार यंत्र </a:t>
            </a:r>
            <a:r>
              <a:rPr lang="hi-IN" sz="1600" dirty="0">
                <a:latin typeface="Roboto Condensed" charset="0"/>
                <a:ea typeface="Roboto Condensed" charset="0"/>
                <a:cs typeface="+mj-cs"/>
              </a:rPr>
              <a:t>युक्‍त </a:t>
            </a:r>
            <a:r>
              <a:rPr lang="hi-IN" sz="1600" dirty="0" smtClean="0">
                <a:latin typeface="Roboto Condensed" charset="0"/>
                <a:ea typeface="Roboto Condensed" charset="0"/>
                <a:cs typeface="+mj-cs"/>
              </a:rPr>
              <a:t>अन्‍य डिस्‍पले मॉड्यूल से वास्‍तविक डिस्‍प्‍ले मॉडयूल को प्रतिस्‍थापित करके अथवा उसमें एक अतिरिक्‍त सर्किट बोर्ड, जो एक बेतार यंत्र </a:t>
            </a:r>
            <a:r>
              <a:rPr lang="hi-IN" sz="1600" dirty="0">
                <a:latin typeface="Roboto Condensed" charset="0"/>
                <a:ea typeface="Roboto Condensed" charset="0"/>
                <a:cs typeface="+mj-cs"/>
              </a:rPr>
              <a:t>के </a:t>
            </a:r>
            <a:r>
              <a:rPr lang="hi-IN" sz="1600" dirty="0" smtClean="0">
                <a:latin typeface="Roboto Condensed" charset="0"/>
                <a:ea typeface="Roboto Condensed" charset="0"/>
                <a:cs typeface="+mj-cs"/>
              </a:rPr>
              <a:t>जरिए बाह्य यूनिट के साथ संपर्क स्‍थापित कर सकता है और परिणाम घोषित करने के लिए प्रयुक्‍त कंट्रोल यूनिट डिस्‍प्‍ले को नियंत्रित करके परिणामों में हेर-फेर कर सकता है, लगाकर यह किया जा सकता है। </a:t>
            </a:r>
          </a:p>
          <a:p>
            <a:pPr marL="285750" indent="-285750" algn="just">
              <a:lnSpc>
                <a:spcPct val="150000"/>
              </a:lnSpc>
              <a:buFont typeface="Wingdings" pitchFamily="2" charset="2"/>
              <a:buChar char="Ø"/>
            </a:pPr>
            <a:r>
              <a:rPr lang="hi-IN" sz="1600" dirty="0" smtClean="0">
                <a:latin typeface="Roboto Condensed" charset="0"/>
                <a:ea typeface="Roboto Condensed" charset="0"/>
                <a:cs typeface="+mj-cs"/>
              </a:rPr>
              <a:t>इस प्रकार के संशोधन के लिए एफएलसी के पश्‍चात ईवीएम तक अबाधित पहुंच बनाने की आवश्‍यकता होगी – </a:t>
            </a:r>
            <a:r>
              <a:rPr lang="hi-IN" sz="1600" b="1" dirty="0" smtClean="0">
                <a:latin typeface="Roboto Condensed" charset="0"/>
                <a:ea typeface="Roboto Condensed" charset="0"/>
                <a:cs typeface="+mj-cs"/>
              </a:rPr>
              <a:t>संभावना खारिज की जाती है।  </a:t>
            </a:r>
          </a:p>
          <a:p>
            <a:pPr marL="285750" indent="-285750" algn="just">
              <a:lnSpc>
                <a:spcPct val="150000"/>
              </a:lnSpc>
              <a:buFont typeface="Wingdings" pitchFamily="2" charset="2"/>
              <a:buChar char="Ø"/>
            </a:pPr>
            <a:endParaRPr lang="en-IN" sz="1800" b="1" dirty="0">
              <a:solidFill>
                <a:srgbClr val="D26F00"/>
              </a:solidFill>
              <a:latin typeface="Roboto Condensed"/>
              <a:ea typeface="Roboto Condensed"/>
              <a:cs typeface="+mj-cs"/>
            </a:endParaRPr>
          </a:p>
        </p:txBody>
      </p:sp>
    </p:spTree>
    <p:extLst>
      <p:ext uri="{BB962C8B-B14F-4D97-AF65-F5344CB8AC3E}">
        <p14:creationId xmlns:p14="http://schemas.microsoft.com/office/powerpoint/2010/main" val="2701241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मेमोरी मैनिपुलेशन की संभावना से इंकार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38</a:t>
            </a:fld>
            <a:endParaRPr lang="en"/>
          </a:p>
        </p:txBody>
      </p:sp>
      <p:pic>
        <p:nvPicPr>
          <p:cNvPr id="18434" name="Picture 2" descr="Image result for EVM MOTHER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796777"/>
            <a:ext cx="333375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1556088"/>
            <a:ext cx="6192688" cy="3831818"/>
          </a:xfrm>
          <a:prstGeom prst="rect">
            <a:avLst/>
          </a:prstGeom>
        </p:spPr>
        <p:txBody>
          <a:bodyPr wrap="square">
            <a:spAutoFit/>
          </a:bodyPr>
          <a:lstStyle/>
          <a:p>
            <a:pPr marL="342900" indent="-342900">
              <a:lnSpc>
                <a:spcPct val="150000"/>
              </a:lnSpc>
              <a:buFont typeface="Arial" pitchFamily="34" charset="0"/>
              <a:buChar char="•"/>
            </a:pPr>
            <a:r>
              <a:rPr lang="hi-IN" sz="1600" dirty="0" smtClean="0">
                <a:latin typeface="Roboto Condensed" charset="0"/>
                <a:ea typeface="Roboto Condensed" charset="0"/>
                <a:cs typeface="+mj-cs"/>
              </a:rPr>
              <a:t>यह आरोप लगाया जाता है कि मेमोरी चिप, जिसमें डाटा स्‍टोर होता है</a:t>
            </a:r>
            <a:r>
              <a:rPr lang="en-IN" sz="1600" dirty="0" smtClean="0">
                <a:latin typeface="Roboto Condensed" charset="0"/>
                <a:ea typeface="Roboto Condensed" charset="0"/>
                <a:cs typeface="+mj-cs"/>
              </a:rPr>
              <a:t>,</a:t>
            </a:r>
            <a:r>
              <a:rPr lang="hi-IN" sz="1600" dirty="0" smtClean="0">
                <a:latin typeface="Roboto Condensed" charset="0"/>
                <a:ea typeface="Roboto Condensed" charset="0"/>
                <a:cs typeface="+mj-cs"/>
              </a:rPr>
              <a:t> के साथ एक मेमोरी मेनीपुलेटर आई सी लगाकर मतदान के आंकड़ों में बदलाव किया जा सकता है। इसके लिए निम्‍नलिखित आवश्‍यक होगा:-    </a:t>
            </a:r>
            <a:endParaRPr lang="en-IN" sz="1600" dirty="0" smtClean="0">
              <a:latin typeface="Roboto Condensed" charset="0"/>
              <a:ea typeface="Roboto Condensed" charset="0"/>
              <a:cs typeface="+mj-cs"/>
            </a:endParaRPr>
          </a:p>
          <a:p>
            <a:pPr marL="627063" indent="-185738">
              <a:lnSpc>
                <a:spcPct val="150000"/>
              </a:lnSpc>
              <a:buFont typeface="Arial" pitchFamily="34" charset="0"/>
              <a:buChar char="•"/>
            </a:pPr>
            <a:r>
              <a:rPr lang="en-IN" sz="1600" dirty="0" smtClean="0">
                <a:latin typeface="Roboto Condensed" charset="0"/>
                <a:ea typeface="Roboto Condensed" charset="0"/>
                <a:cs typeface="+mj-cs"/>
              </a:rPr>
              <a:t> </a:t>
            </a:r>
            <a:r>
              <a:rPr lang="hi-IN" sz="1600" dirty="0" smtClean="0">
                <a:latin typeface="Roboto Condensed" charset="0"/>
                <a:ea typeface="Roboto Condensed" charset="0"/>
                <a:cs typeface="+mj-cs"/>
              </a:rPr>
              <a:t>मतदान की समाप्ति के बाद कंट्रोल यूनिट तक संपूर्ण और निर्बाध पहुंच होना – </a:t>
            </a:r>
            <a:r>
              <a:rPr lang="hi-IN" sz="1600" b="1" dirty="0" smtClean="0">
                <a:latin typeface="Roboto Condensed" charset="0"/>
                <a:ea typeface="Roboto Condensed" charset="0"/>
                <a:cs typeface="+mj-cs"/>
              </a:rPr>
              <a:t>संभावना खारिज</a:t>
            </a:r>
            <a:r>
              <a:rPr lang="en-IN" sz="1600" b="1" dirty="0" smtClean="0">
                <a:latin typeface="Roboto Condensed" charset="0"/>
                <a:ea typeface="Roboto Condensed" charset="0"/>
                <a:cs typeface="+mj-cs"/>
              </a:rPr>
              <a:t>!!</a:t>
            </a:r>
            <a:r>
              <a:rPr lang="hi-IN" sz="1600" b="1" dirty="0" smtClean="0">
                <a:latin typeface="Roboto Condensed" charset="0"/>
                <a:ea typeface="Roboto Condensed" charset="0"/>
                <a:cs typeface="+mj-cs"/>
              </a:rPr>
              <a:t>  </a:t>
            </a:r>
          </a:p>
          <a:p>
            <a:pPr marL="627063" indent="-185738">
              <a:lnSpc>
                <a:spcPct val="150000"/>
              </a:lnSpc>
              <a:buFont typeface="Arial" pitchFamily="34" charset="0"/>
              <a:buChar char="•"/>
            </a:pPr>
            <a:r>
              <a:rPr lang="hi-IN" sz="1600" dirty="0" smtClean="0">
                <a:latin typeface="Roboto Condensed" charset="0"/>
                <a:ea typeface="Roboto Condensed" charset="0"/>
                <a:cs typeface="+mj-cs"/>
              </a:rPr>
              <a:t>दो स्‍तरों वाली सुरक्षा व्‍यवस्‍था और स्‍ट्रांग रूम के पास ठहरे हुए अभ्‍यर्थियों के प्रतिनिधियों की उपस्थिति में स्‍ट्रांग रूम की सील और ताले तोड़ना- </a:t>
            </a:r>
            <a:r>
              <a:rPr lang="hi-IN" sz="1600" b="1" dirty="0" smtClean="0">
                <a:latin typeface="Roboto Condensed" charset="0"/>
                <a:ea typeface="Roboto Condensed" charset="0"/>
                <a:cs typeface="+mj-cs"/>
              </a:rPr>
              <a:t>संभावना खारिज</a:t>
            </a:r>
            <a:r>
              <a:rPr lang="en-IN" sz="1600" b="1" dirty="0" smtClean="0">
                <a:latin typeface="Roboto Condensed" charset="0"/>
                <a:ea typeface="Roboto Condensed" charset="0"/>
                <a:cs typeface="+mj-cs"/>
              </a:rPr>
              <a:t>!! </a:t>
            </a:r>
            <a:r>
              <a:rPr lang="hi-IN" sz="1600" b="1" dirty="0" smtClean="0">
                <a:latin typeface="Roboto Condensed" charset="0"/>
                <a:ea typeface="Roboto Condensed" charset="0"/>
                <a:cs typeface="+mj-cs"/>
              </a:rPr>
              <a:t>  </a:t>
            </a:r>
            <a:endParaRPr lang="en-IN" b="1" dirty="0" smtClean="0">
              <a:latin typeface="Roboto Condensed" charset="0"/>
              <a:ea typeface="Roboto Condensed" charset="0"/>
              <a:cs typeface="+mj-cs"/>
            </a:endParaRPr>
          </a:p>
          <a:p>
            <a:pPr>
              <a:lnSpc>
                <a:spcPct val="150000"/>
              </a:lnSpc>
            </a:pPr>
            <a:endParaRPr lang="en-IN" sz="1600" dirty="0">
              <a:latin typeface="Roboto Condensed" charset="0"/>
              <a:ea typeface="Roboto Condensed" charset="0"/>
              <a:cs typeface="+mj-cs"/>
            </a:endParaRPr>
          </a:p>
        </p:txBody>
      </p:sp>
    </p:spTree>
    <p:extLst>
      <p:ext uri="{BB962C8B-B14F-4D97-AF65-F5344CB8AC3E}">
        <p14:creationId xmlns:p14="http://schemas.microsoft.com/office/powerpoint/2010/main" val="2908534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1414"/>
            <a:ext cx="6192688" cy="766200"/>
          </a:xfrm>
        </p:spPr>
        <p:txBody>
          <a:bodyPr/>
          <a:lstStyle/>
          <a:p>
            <a:r>
              <a:rPr lang="hi-IN" sz="1800" dirty="0" smtClean="0"/>
              <a:t>माइक्रो कंट्रोलर/मेमोरी चिप अथवा मदरबोर्ड को बदलना असंभव है  </a:t>
            </a:r>
            <a:r>
              <a:rPr lang="en-IN" sz="1800" dirty="0" smtClean="0"/>
              <a:t/>
            </a:r>
            <a:br>
              <a:rPr lang="en-IN" sz="1800" dirty="0" smtClean="0"/>
            </a:br>
            <a:endParaRPr lang="en-IN" sz="1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39</a:t>
            </a:fld>
            <a:endParaRPr lang="en"/>
          </a:p>
        </p:txBody>
      </p:sp>
      <p:sp>
        <p:nvSpPr>
          <p:cNvPr id="4" name="Rectangle 3"/>
          <p:cNvSpPr/>
          <p:nvPr/>
        </p:nvSpPr>
        <p:spPr>
          <a:xfrm>
            <a:off x="-36512" y="1286053"/>
            <a:ext cx="8568952" cy="3554819"/>
          </a:xfrm>
          <a:prstGeom prst="rect">
            <a:avLst/>
          </a:prstGeom>
        </p:spPr>
        <p:txBody>
          <a:bodyPr wrap="square">
            <a:spAutoFit/>
          </a:bodyPr>
          <a:lstStyle/>
          <a:p>
            <a:pPr marL="236537">
              <a:lnSpc>
                <a:spcPct val="150000"/>
              </a:lnSpc>
              <a:spcBef>
                <a:spcPts val="600"/>
              </a:spcBef>
              <a:defRPr/>
            </a:pPr>
            <a:r>
              <a:rPr lang="hi-IN" b="1" dirty="0" smtClean="0">
                <a:latin typeface="Roboto Condensed" charset="0"/>
                <a:ea typeface="Roboto Condensed" charset="0"/>
                <a:cs typeface="+mj-cs"/>
              </a:rPr>
              <a:t>प्रशासनिक सुरक्षा उपाय </a:t>
            </a:r>
            <a:endParaRPr lang="en-IN" b="1" dirty="0" smtClean="0">
              <a:latin typeface="Roboto Condensed" charset="0"/>
              <a:ea typeface="Roboto Condensed" charset="0"/>
              <a:cs typeface="+mj-cs"/>
            </a:endParaRPr>
          </a:p>
          <a:p>
            <a:pPr marL="457200" indent="-220663">
              <a:lnSpc>
                <a:spcPct val="150000"/>
              </a:lnSpc>
              <a:spcBef>
                <a:spcPts val="600"/>
              </a:spcBef>
              <a:buFont typeface="Arial" pitchFamily="34" charset="0"/>
              <a:buChar char="•"/>
              <a:defRPr/>
            </a:pPr>
            <a:r>
              <a:rPr lang="hi-IN" dirty="0" smtClean="0">
                <a:latin typeface="Roboto Condensed" charset="0"/>
                <a:ea typeface="Roboto Condensed" charset="0"/>
                <a:cs typeface="+mj-cs"/>
              </a:rPr>
              <a:t>चिप बदलने के लिए ईवीएम भण्‍डार गृह में प्रवेश चाहिए - </a:t>
            </a:r>
            <a:r>
              <a:rPr lang="hi-IN" b="1" dirty="0" smtClean="0">
                <a:latin typeface="Roboto Condensed" charset="0"/>
                <a:ea typeface="Roboto Condensed" charset="0"/>
                <a:cs typeface="+mj-cs"/>
              </a:rPr>
              <a:t>संभावना खारिज </a:t>
            </a:r>
          </a:p>
          <a:p>
            <a:pPr marL="457200" indent="-220663">
              <a:lnSpc>
                <a:spcPct val="150000"/>
              </a:lnSpc>
              <a:spcBef>
                <a:spcPts val="600"/>
              </a:spcBef>
              <a:buFont typeface="Arial" pitchFamily="34" charset="0"/>
              <a:buChar char="•"/>
              <a:defRPr/>
            </a:pPr>
            <a:r>
              <a:rPr lang="hi-IN" b="1" dirty="0" smtClean="0">
                <a:solidFill>
                  <a:srgbClr val="D26F00"/>
                </a:solidFill>
                <a:latin typeface="Roboto Condensed" charset="0"/>
                <a:ea typeface="Roboto Condensed"/>
                <a:cs typeface="+mj-cs"/>
              </a:rPr>
              <a:t>एफएलसी से पहले यदि कोई चिप बदली जाती है, तो यह एफएलसी के दौरान पकड़ में आ जाएगी। </a:t>
            </a:r>
          </a:p>
          <a:p>
            <a:pPr marL="457200" indent="-220663">
              <a:lnSpc>
                <a:spcPct val="150000"/>
              </a:lnSpc>
              <a:spcBef>
                <a:spcPts val="600"/>
              </a:spcBef>
              <a:buFont typeface="Arial" pitchFamily="34" charset="0"/>
              <a:buChar char="•"/>
              <a:defRPr/>
            </a:pPr>
            <a:r>
              <a:rPr lang="hi-IN" b="1" dirty="0" smtClean="0">
                <a:solidFill>
                  <a:srgbClr val="D26F00"/>
                </a:solidFill>
                <a:latin typeface="Roboto Condensed" charset="0"/>
                <a:ea typeface="Roboto Condensed"/>
                <a:cs typeface="+mj-cs"/>
              </a:rPr>
              <a:t>एफएलसी के बाद चिप बदलने के लिए स्‍ट्रांग रूम में पहुंचना और ईवीएम की पिंक पेपर सीलों को तोड़ना होगा- </a:t>
            </a:r>
            <a:r>
              <a:rPr lang="hi-IN" b="1" dirty="0" smtClean="0">
                <a:latin typeface="Roboto Condensed" charset="0"/>
                <a:ea typeface="Roboto Condensed" charset="0"/>
              </a:rPr>
              <a:t>संभावना खारिज </a:t>
            </a:r>
            <a:endParaRPr lang="en-IN" sz="1600" b="1" dirty="0" smtClean="0">
              <a:solidFill>
                <a:srgbClr val="D26F00"/>
              </a:solidFill>
              <a:latin typeface="Roboto Condensed"/>
              <a:ea typeface="Roboto Condensed"/>
              <a:cs typeface="+mj-cs"/>
            </a:endParaRPr>
          </a:p>
          <a:p>
            <a:pPr marL="236537">
              <a:lnSpc>
                <a:spcPct val="150000"/>
              </a:lnSpc>
              <a:spcBef>
                <a:spcPct val="0"/>
              </a:spcBef>
              <a:defRPr/>
            </a:pPr>
            <a:r>
              <a:rPr lang="hi-IN" b="1" dirty="0" smtClean="0">
                <a:latin typeface="Roboto Condensed" charset="0"/>
                <a:ea typeface="Roboto Condensed" charset="0"/>
                <a:cs typeface="+mj-cs"/>
              </a:rPr>
              <a:t>तकनीकी सुरक्षा </a:t>
            </a:r>
            <a:endParaRPr lang="en-IN" b="1" dirty="0">
              <a:latin typeface="Roboto Condensed" charset="0"/>
              <a:ea typeface="Roboto Condensed" charset="0"/>
              <a:cs typeface="+mj-cs"/>
            </a:endParaRPr>
          </a:p>
          <a:p>
            <a:pPr marL="579437" indent="-342900">
              <a:lnSpc>
                <a:spcPct val="150000"/>
              </a:lnSpc>
              <a:spcBef>
                <a:spcPct val="0"/>
              </a:spcBef>
              <a:buFont typeface="Arial"/>
              <a:buChar char="•"/>
              <a:defRPr/>
            </a:pPr>
            <a:r>
              <a:rPr lang="hi-IN" dirty="0" smtClean="0">
                <a:latin typeface="Roboto Condensed" charset="0"/>
                <a:ea typeface="Roboto Condensed" charset="0"/>
                <a:cs typeface="+mj-cs"/>
              </a:rPr>
              <a:t>बैलेट यूनिट और कंट्रोल यूनिट केवल आपस में ही संवाद करते हैं और यदि इन्‍हें किसी अन्‍य मशीन से जोड़ा जाए, तो यह ‘एरर मोड’ में चली जाती हैं। इसीलिए, </a:t>
            </a:r>
            <a:r>
              <a:rPr lang="hi-IN" b="1" dirty="0" smtClean="0">
                <a:latin typeface="Roboto Condensed" charset="0"/>
                <a:ea typeface="Roboto Condensed" charset="0"/>
                <a:cs typeface="+mj-cs"/>
              </a:rPr>
              <a:t>गड़बड़ की गई कोई ईवीएम (परिवर्तित माइक्रोकंट्रोलर/मेमोरी युक्‍त) प्रयोग नहीं हो पाएगी </a:t>
            </a:r>
            <a:r>
              <a:rPr lang="hi-IN" dirty="0" smtClean="0">
                <a:latin typeface="Roboto Condensed" charset="0"/>
                <a:ea typeface="Roboto Condensed" charset="0"/>
                <a:cs typeface="+mj-cs"/>
              </a:rPr>
              <a:t>चाहे कोई यह कल्‍पना भी कर लें कि वह सुरक्षा व्‍यवस्‍थाओं को पार कर लेगा और ईवीएम को रूपांतरित कर लेगा।  </a:t>
            </a:r>
            <a:endParaRPr lang="en-IN" dirty="0">
              <a:latin typeface="Roboto Condensed" charset="0"/>
              <a:ea typeface="Roboto Condensed" charset="0"/>
              <a:cs typeface="+mj-cs"/>
            </a:endParaRPr>
          </a:p>
        </p:txBody>
      </p:sp>
    </p:spTree>
    <p:extLst>
      <p:ext uri="{BB962C8B-B14F-4D97-AF65-F5344CB8AC3E}">
        <p14:creationId xmlns:p14="http://schemas.microsoft.com/office/powerpoint/2010/main" val="2292111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lstStyle/>
          <a:p>
            <a:r>
              <a:rPr lang="hi-IN" dirty="0" smtClean="0"/>
              <a:t>ईवीएम का इतिहास</a:t>
            </a:r>
            <a:r>
              <a:rPr lang="en-IN" dirty="0" smtClean="0"/>
              <a:t> – 40 </a:t>
            </a:r>
            <a:r>
              <a:rPr lang="hi-IN" dirty="0" smtClean="0"/>
              <a:t>वर्ष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a:t>
            </a:fld>
            <a:endParaRPr lang="en"/>
          </a:p>
        </p:txBody>
      </p:sp>
      <p:sp>
        <p:nvSpPr>
          <p:cNvPr id="5" name="Content Placeholder 3"/>
          <p:cNvSpPr txBox="1">
            <a:spLocks/>
          </p:cNvSpPr>
          <p:nvPr/>
        </p:nvSpPr>
        <p:spPr>
          <a:xfrm>
            <a:off x="3810000" y="3562350"/>
            <a:ext cx="5410200" cy="381000"/>
          </a:xfrm>
          <a:prstGeom prst="rect">
            <a:avLst/>
          </a:prstGeom>
        </p:spPr>
        <p:txBody>
          <a:bodyPr/>
          <a:lstStyle/>
          <a:p>
            <a:pPr lvl="0"/>
            <a:r>
              <a:rPr lang="hi-IN" sz="1200" kern="1200" dirty="0" smtClean="0">
                <a:solidFill>
                  <a:srgbClr val="263248"/>
                </a:solidFill>
                <a:latin typeface="Roboto Condensed Light"/>
                <a:ea typeface="Roboto Condensed Light"/>
                <a:cs typeface="Roboto Condensed Light"/>
              </a:rPr>
              <a:t>लोक प्रतिनिधित्व अधिनियम </a:t>
            </a:r>
            <a:r>
              <a:rPr lang="hi-IN" sz="1200" kern="1200" dirty="0">
                <a:solidFill>
                  <a:srgbClr val="263248"/>
                </a:solidFill>
                <a:latin typeface="Roboto Condensed Light"/>
                <a:ea typeface="Roboto Condensed Light"/>
                <a:cs typeface="Roboto Condensed Light"/>
              </a:rPr>
              <a:t> </a:t>
            </a:r>
            <a:r>
              <a:rPr lang="hi-IN" sz="1200" kern="1200" dirty="0" smtClean="0">
                <a:solidFill>
                  <a:srgbClr val="263248"/>
                </a:solidFill>
                <a:latin typeface="Roboto Condensed Light"/>
                <a:ea typeface="Roboto Condensed Light"/>
                <a:cs typeface="Roboto Condensed Light"/>
              </a:rPr>
              <a:t>में संशोधन किया गया : </a:t>
            </a:r>
            <a:r>
              <a:rPr lang="en-IN" sz="1200" kern="1200" dirty="0" smtClean="0">
                <a:solidFill>
                  <a:srgbClr val="263248"/>
                </a:solidFill>
                <a:latin typeface="Roboto Condensed Light"/>
                <a:ea typeface="Roboto Condensed Light"/>
                <a:cs typeface="Roboto Condensed Light"/>
              </a:rPr>
              <a:t>15.03.1989</a:t>
            </a:r>
            <a:r>
              <a:rPr lang="hi-IN" sz="1200" kern="1200" dirty="0" smtClean="0">
                <a:solidFill>
                  <a:srgbClr val="263248"/>
                </a:solidFill>
                <a:latin typeface="Roboto Condensed Light"/>
                <a:ea typeface="Roboto Condensed Light"/>
                <a:cs typeface="Roboto Condensed Light"/>
              </a:rPr>
              <a:t> से ईवीएम के प्रयोग की अनुमति </a:t>
            </a:r>
            <a:endParaRPr lang="en-IN" sz="1200" kern="1200" dirty="0">
              <a:solidFill>
                <a:srgbClr val="263248"/>
              </a:solidFill>
              <a:latin typeface="Roboto Condensed Light"/>
              <a:ea typeface="Roboto Condensed Light"/>
              <a:cs typeface="Roboto Condensed Light"/>
            </a:endParaRPr>
          </a:p>
        </p:txBody>
      </p:sp>
      <p:sp>
        <p:nvSpPr>
          <p:cNvPr id="6" name="Content Placeholder 3"/>
          <p:cNvSpPr txBox="1">
            <a:spLocks/>
          </p:cNvSpPr>
          <p:nvPr/>
        </p:nvSpPr>
        <p:spPr>
          <a:xfrm>
            <a:off x="2879322" y="1428742"/>
            <a:ext cx="6121834" cy="430824"/>
          </a:xfrm>
          <a:prstGeom prst="rect">
            <a:avLst/>
          </a:prstGeom>
        </p:spPr>
        <p:txBody>
          <a:bodyPr vert="horz" lIns="0" tIns="0" rIns="0" bIns="0" rtlCol="0" anchor="ctr">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hi-IN" sz="1400" dirty="0" smtClean="0">
                <a:solidFill>
                  <a:srgbClr val="263248"/>
                </a:solidFill>
                <a:latin typeface="Roboto Condensed Light"/>
                <a:ea typeface="Roboto Condensed Light"/>
                <a:cs typeface="+mj-cs"/>
              </a:rPr>
              <a:t>मुख्य  निर्वाचन आयुक्त-एस एल शकदर ने इलेक्‍ट्रॉनिक मशीन शुरू करने के बारे में कहा</a:t>
            </a:r>
            <a:r>
              <a:rPr lang="hi-IN" sz="1400" dirty="0" smtClean="0">
                <a:solidFill>
                  <a:srgbClr val="263248"/>
                </a:solidFill>
                <a:latin typeface="Roboto Condensed Light"/>
                <a:ea typeface="Roboto Condensed Light"/>
                <a:cs typeface="Roboto Condensed Light"/>
              </a:rPr>
              <a:t> </a:t>
            </a:r>
            <a:endParaRPr lang="en-US" sz="1400" dirty="0">
              <a:solidFill>
                <a:srgbClr val="263248"/>
              </a:solidFill>
              <a:latin typeface="Roboto Condensed Light"/>
              <a:ea typeface="Roboto Condensed Light"/>
              <a:cs typeface="Roboto Condensed Light"/>
            </a:endParaRPr>
          </a:p>
        </p:txBody>
      </p:sp>
      <p:sp>
        <p:nvSpPr>
          <p:cNvPr id="7" name="Content Placeholder 3"/>
          <p:cNvSpPr txBox="1">
            <a:spLocks/>
          </p:cNvSpPr>
          <p:nvPr/>
        </p:nvSpPr>
        <p:spPr>
          <a:xfrm>
            <a:off x="3143240" y="1923678"/>
            <a:ext cx="5531733" cy="437192"/>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hi-IN" sz="1400" dirty="0" smtClean="0">
                <a:solidFill>
                  <a:srgbClr val="263248"/>
                </a:solidFill>
                <a:latin typeface="Roboto Condensed Light"/>
                <a:ea typeface="Intel Clear Light" panose="020B0404020203020204" pitchFamily="34" charset="0"/>
                <a:cs typeface="Intel Clear Light" panose="020B0404020203020204" pitchFamily="34" charset="0"/>
              </a:rPr>
              <a:t>ईसीआईएल और बीईएल ने ईवीएम विकसित की और इनका प्रदर्शन किया</a:t>
            </a:r>
            <a:r>
              <a:rPr lang="hi-IN" sz="1600" dirty="0" smtClean="0">
                <a:solidFill>
                  <a:srgbClr val="263248"/>
                </a:solidFill>
                <a:latin typeface="Roboto Condensed Light"/>
                <a:ea typeface="Intel Clear Light" panose="020B0404020203020204" pitchFamily="34" charset="0"/>
                <a:cs typeface="Intel Clear Light" panose="020B0404020203020204" pitchFamily="34" charset="0"/>
              </a:rPr>
              <a:t>  </a:t>
            </a:r>
            <a:endParaRPr lang="en-US" b="1" dirty="0">
              <a:solidFill>
                <a:schemeClr val="tx1"/>
              </a:solidFill>
              <a:latin typeface="Intel Clear Light" panose="020B0404020203020204" pitchFamily="34" charset="0"/>
              <a:ea typeface="Intel Clear Light" panose="020B0404020203020204" pitchFamily="34" charset="0"/>
              <a:cs typeface="Intel Clear Light" panose="020B0404020203020204" pitchFamily="34" charset="0"/>
            </a:endParaRPr>
          </a:p>
        </p:txBody>
      </p:sp>
      <p:sp>
        <p:nvSpPr>
          <p:cNvPr id="8" name="Content Placeholder 3"/>
          <p:cNvSpPr txBox="1">
            <a:spLocks/>
          </p:cNvSpPr>
          <p:nvPr/>
        </p:nvSpPr>
        <p:spPr>
          <a:xfrm>
            <a:off x="3347864" y="2343150"/>
            <a:ext cx="5760640" cy="444624"/>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hi-IN" sz="1100" dirty="0">
                <a:solidFill>
                  <a:srgbClr val="263248"/>
                </a:solidFill>
                <a:latin typeface="Roboto Condensed Light"/>
                <a:ea typeface="Roboto Condensed Light"/>
                <a:cs typeface="+mj-cs"/>
              </a:rPr>
              <a:t>केरल </a:t>
            </a:r>
            <a:r>
              <a:rPr lang="hi-IN" sz="1100" dirty="0" smtClean="0">
                <a:solidFill>
                  <a:srgbClr val="263248"/>
                </a:solidFill>
                <a:latin typeface="Roboto Condensed Light"/>
                <a:ea typeface="Roboto Condensed Light"/>
                <a:cs typeface="+mj-cs"/>
              </a:rPr>
              <a:t>में पारूर विधान सभा निर्वाचन क्षेत्र के 50 मतदान केंद्रों में ईवीएम का पहली बार प्रयोग किया गया </a:t>
            </a:r>
            <a:r>
              <a:rPr lang="hi-IN" sz="1100" dirty="0">
                <a:solidFill>
                  <a:srgbClr val="263248"/>
                </a:solidFill>
                <a:latin typeface="Roboto Condensed Light"/>
                <a:ea typeface="Roboto Condensed Light"/>
                <a:cs typeface="+mj-cs"/>
              </a:rPr>
              <a:t>और </a:t>
            </a:r>
            <a:r>
              <a:rPr lang="hi-IN" sz="1100" dirty="0" smtClean="0">
                <a:solidFill>
                  <a:srgbClr val="263248"/>
                </a:solidFill>
                <a:latin typeface="Roboto Condensed Light"/>
                <a:ea typeface="Roboto Condensed Light"/>
                <a:cs typeface="+mj-cs"/>
              </a:rPr>
              <a:t>तत्‍पश्‍चात 11 विधान सभा निर्वाचन क्षेत्र में प्रयोग की गई: 8 राज्य, 1 संघ राज्य-क्षेत्र </a:t>
            </a:r>
            <a:endParaRPr lang="en-US" sz="1050" dirty="0">
              <a:solidFill>
                <a:srgbClr val="263248"/>
              </a:solidFill>
              <a:latin typeface="Roboto Condensed Light"/>
              <a:ea typeface="Roboto Condensed Light"/>
              <a:cs typeface="+mj-cs"/>
            </a:endParaRPr>
          </a:p>
        </p:txBody>
      </p:sp>
      <p:sp>
        <p:nvSpPr>
          <p:cNvPr id="9" name="Content Placeholder 3"/>
          <p:cNvSpPr txBox="1">
            <a:spLocks/>
          </p:cNvSpPr>
          <p:nvPr/>
        </p:nvSpPr>
        <p:spPr>
          <a:xfrm>
            <a:off x="3657600" y="2952750"/>
            <a:ext cx="5091839" cy="500066"/>
          </a:xfrm>
          <a:prstGeom prst="rect">
            <a:avLst/>
          </a:prstGeom>
        </p:spPr>
        <p:txBody>
          <a:bodyPr vert="horz" lIns="0" tIns="0" rIns="0" bIns="0" rtlCol="0" anchor="ctr">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hi-IN" sz="1100" dirty="0">
                <a:solidFill>
                  <a:srgbClr val="263248"/>
                </a:solidFill>
                <a:latin typeface="Roboto Condensed Light"/>
                <a:ea typeface="Roboto Condensed Light"/>
                <a:cs typeface="Roboto Condensed Light"/>
              </a:rPr>
              <a:t>उच्चतम न्यायालय ने  </a:t>
            </a:r>
            <a:r>
              <a:rPr lang="hi-IN" sz="1100" dirty="0" smtClean="0">
                <a:solidFill>
                  <a:srgbClr val="263248"/>
                </a:solidFill>
                <a:latin typeface="Roboto Condensed Light"/>
                <a:ea typeface="Roboto Condensed Light"/>
                <a:cs typeface="Roboto Condensed Light"/>
              </a:rPr>
              <a:t>ईवीएम का प्रयोग खारिज किया : – लोक  प्रतिनिधित्व अधिनियम </a:t>
            </a:r>
            <a:r>
              <a:rPr lang="hi-IN" sz="1100" dirty="0">
                <a:solidFill>
                  <a:srgbClr val="263248"/>
                </a:solidFill>
                <a:latin typeface="Roboto Condensed Light"/>
                <a:ea typeface="Roboto Condensed Light"/>
                <a:cs typeface="Roboto Condensed Light"/>
              </a:rPr>
              <a:t>में </a:t>
            </a:r>
            <a:r>
              <a:rPr lang="hi-IN" sz="1100" dirty="0" smtClean="0">
                <a:solidFill>
                  <a:srgbClr val="263248"/>
                </a:solidFill>
                <a:latin typeface="Roboto Condensed Light"/>
                <a:ea typeface="Roboto Condensed Light"/>
                <a:cs typeface="Roboto Condensed Light"/>
              </a:rPr>
              <a:t> संशोधन होने तक ईवीएम का प्रयोग नहीं किया जा सकता है। </a:t>
            </a:r>
            <a:endParaRPr lang="en-IN" sz="1100" dirty="0">
              <a:solidFill>
                <a:srgbClr val="263248"/>
              </a:solidFill>
              <a:latin typeface="Roboto Condensed Light"/>
              <a:ea typeface="Roboto Condensed Light"/>
              <a:cs typeface="Roboto Condensed Light"/>
            </a:endParaRPr>
          </a:p>
        </p:txBody>
      </p:sp>
      <p:cxnSp>
        <p:nvCxnSpPr>
          <p:cNvPr id="10" name="Straight Connector 9"/>
          <p:cNvCxnSpPr/>
          <p:nvPr/>
        </p:nvCxnSpPr>
        <p:spPr>
          <a:xfrm>
            <a:off x="2592371" y="1923678"/>
            <a:ext cx="6044733"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667000" y="2343150"/>
            <a:ext cx="6044733" cy="30227"/>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357705" y="3003798"/>
            <a:ext cx="6003072" cy="33992"/>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743200" y="3486150"/>
            <a:ext cx="5932918" cy="23031"/>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2" y="791038"/>
            <a:ext cx="4067775" cy="3513079"/>
          </a:xfrm>
          <a:prstGeom prst="rect">
            <a:avLst/>
          </a:prstGeom>
        </p:spPr>
      </p:pic>
      <p:sp>
        <p:nvSpPr>
          <p:cNvPr id="31" name="TextBox 30"/>
          <p:cNvSpPr txBox="1"/>
          <p:nvPr/>
        </p:nvSpPr>
        <p:spPr>
          <a:xfrm>
            <a:off x="1000100" y="1419622"/>
            <a:ext cx="1571636" cy="400110"/>
          </a:xfrm>
          <a:prstGeom prst="rect">
            <a:avLst/>
          </a:prstGeom>
          <a:noFill/>
        </p:spPr>
        <p:txBody>
          <a:bodyPr wrap="square" rtlCol="0">
            <a:spAutoFit/>
          </a:bodyPr>
          <a:lstStyle/>
          <a:p>
            <a:pPr algn="ctr"/>
            <a:r>
              <a:rPr lang="en-US" sz="2000" b="1" kern="1200" dirty="0">
                <a:solidFill>
                  <a:srgbClr val="263248"/>
                </a:solidFill>
                <a:latin typeface="Roboto Condensed Light"/>
                <a:ea typeface="Roboto Condensed Light"/>
                <a:cs typeface="Roboto Condensed Light"/>
              </a:rPr>
              <a:t>1977</a:t>
            </a:r>
            <a:endParaRPr lang="en-IN" sz="2000" b="1" kern="1200" dirty="0">
              <a:solidFill>
                <a:srgbClr val="263248"/>
              </a:solidFill>
              <a:latin typeface="Roboto Condensed Light"/>
              <a:ea typeface="Roboto Condensed Light"/>
              <a:cs typeface="Roboto Condensed Light"/>
            </a:endParaRPr>
          </a:p>
        </p:txBody>
      </p:sp>
      <p:sp>
        <p:nvSpPr>
          <p:cNvPr id="33" name="TextBox 32"/>
          <p:cNvSpPr txBox="1"/>
          <p:nvPr/>
        </p:nvSpPr>
        <p:spPr>
          <a:xfrm>
            <a:off x="1142976" y="1978221"/>
            <a:ext cx="1571636" cy="400110"/>
          </a:xfrm>
          <a:prstGeom prst="rect">
            <a:avLst/>
          </a:prstGeom>
          <a:noFill/>
        </p:spPr>
        <p:txBody>
          <a:bodyPr wrap="square" rtlCol="0">
            <a:spAutoFit/>
          </a:bodyPr>
          <a:lstStyle>
            <a:defPPr marR="0" lvl="0" algn="l" rtl="0">
              <a:lnSpc>
                <a:spcPct val="100000"/>
              </a:lnSpc>
              <a:spcBef>
                <a:spcPts val="0"/>
              </a:spcBef>
              <a:spcAft>
                <a:spcPts val="0"/>
              </a:spcAft>
            </a:defPPr>
            <a:lvl1pPr algn="ctr">
              <a:defRPr sz="2000" b="1" kern="1200">
                <a:solidFill>
                  <a:srgbClr val="263248"/>
                </a:solidFill>
                <a:latin typeface="Roboto Condensed Light"/>
                <a:ea typeface="Roboto Condensed Light"/>
                <a:cs typeface="Roboto Condensed Light"/>
              </a:defRPr>
            </a:lvl1pPr>
          </a:lstStyle>
          <a:p>
            <a:r>
              <a:rPr lang="en-US" dirty="0"/>
              <a:t>1980-81</a:t>
            </a:r>
            <a:endParaRPr lang="en-IN" dirty="0"/>
          </a:p>
        </p:txBody>
      </p:sp>
      <p:sp>
        <p:nvSpPr>
          <p:cNvPr id="35" name="TextBox 34"/>
          <p:cNvSpPr txBox="1"/>
          <p:nvPr/>
        </p:nvSpPr>
        <p:spPr>
          <a:xfrm>
            <a:off x="1142976" y="2500312"/>
            <a:ext cx="1571636" cy="400110"/>
          </a:xfrm>
          <a:prstGeom prst="rect">
            <a:avLst/>
          </a:prstGeom>
          <a:noFill/>
        </p:spPr>
        <p:txBody>
          <a:bodyPr wrap="square" rtlCol="0">
            <a:spAutoFit/>
          </a:bodyPr>
          <a:lstStyle/>
          <a:p>
            <a:pPr algn="ctr"/>
            <a:r>
              <a:rPr lang="en-US" sz="2000" b="1" kern="1200" dirty="0">
                <a:solidFill>
                  <a:srgbClr val="263248"/>
                </a:solidFill>
                <a:latin typeface="Roboto Condensed Light"/>
                <a:ea typeface="Roboto Condensed Light"/>
                <a:cs typeface="Roboto Condensed Light"/>
              </a:rPr>
              <a:t>1982-83</a:t>
            </a:r>
            <a:endParaRPr lang="en-IN" sz="2000" b="1" kern="1200" dirty="0">
              <a:solidFill>
                <a:srgbClr val="263248"/>
              </a:solidFill>
              <a:latin typeface="Roboto Condensed Light"/>
              <a:ea typeface="Roboto Condensed Light"/>
              <a:cs typeface="Roboto Condensed Light"/>
            </a:endParaRPr>
          </a:p>
        </p:txBody>
      </p:sp>
      <p:sp>
        <p:nvSpPr>
          <p:cNvPr id="36" name="TextBox 35"/>
          <p:cNvSpPr txBox="1"/>
          <p:nvPr/>
        </p:nvSpPr>
        <p:spPr>
          <a:xfrm>
            <a:off x="1142976" y="2978353"/>
            <a:ext cx="1571636" cy="400110"/>
          </a:xfrm>
          <a:prstGeom prst="rect">
            <a:avLst/>
          </a:prstGeom>
          <a:noFill/>
        </p:spPr>
        <p:txBody>
          <a:bodyPr wrap="square" rtlCol="0">
            <a:spAutoFit/>
          </a:bodyPr>
          <a:lstStyle/>
          <a:p>
            <a:pPr algn="ctr"/>
            <a:r>
              <a:rPr lang="en-US" sz="2000" b="1" kern="1200" dirty="0">
                <a:solidFill>
                  <a:srgbClr val="263248"/>
                </a:solidFill>
                <a:latin typeface="Roboto Condensed Light"/>
                <a:ea typeface="Roboto Condensed Light"/>
                <a:cs typeface="Roboto Condensed Light"/>
              </a:rPr>
              <a:t>1984</a:t>
            </a:r>
            <a:endParaRPr lang="en-IN" sz="2000" b="1" kern="1200" dirty="0">
              <a:solidFill>
                <a:srgbClr val="263248"/>
              </a:solidFill>
              <a:latin typeface="Roboto Condensed Light"/>
              <a:ea typeface="Roboto Condensed Light"/>
              <a:cs typeface="Roboto Condensed Light"/>
            </a:endParaRPr>
          </a:p>
        </p:txBody>
      </p:sp>
      <p:sp>
        <p:nvSpPr>
          <p:cNvPr id="37" name="TextBox 36"/>
          <p:cNvSpPr txBox="1"/>
          <p:nvPr/>
        </p:nvSpPr>
        <p:spPr>
          <a:xfrm>
            <a:off x="1143000" y="3486150"/>
            <a:ext cx="1571636" cy="707886"/>
          </a:xfrm>
          <a:prstGeom prst="rect">
            <a:avLst/>
          </a:prstGeom>
          <a:noFill/>
        </p:spPr>
        <p:txBody>
          <a:bodyPr wrap="square" rtlCol="0">
            <a:spAutoFit/>
          </a:bodyPr>
          <a:lstStyle/>
          <a:p>
            <a:pPr algn="ctr"/>
            <a:r>
              <a:rPr lang="en-US" sz="2000" b="1" kern="1200" dirty="0" smtClean="0">
                <a:solidFill>
                  <a:srgbClr val="263248"/>
                </a:solidFill>
                <a:latin typeface="Roboto Condensed Light"/>
                <a:ea typeface="Roboto Condensed Light"/>
                <a:cs typeface="Roboto Condensed Light"/>
              </a:rPr>
              <a:t>1988</a:t>
            </a:r>
          </a:p>
          <a:p>
            <a:pPr algn="ctr"/>
            <a:r>
              <a:rPr lang="en-US" sz="2000" b="1" kern="1200" dirty="0" smtClean="0">
                <a:solidFill>
                  <a:schemeClr val="tx1"/>
                </a:solidFill>
                <a:latin typeface="Roboto Condensed Light"/>
                <a:ea typeface="Roboto Condensed Light"/>
                <a:cs typeface="Roboto Condensed Light"/>
              </a:rPr>
              <a:t>2018</a:t>
            </a:r>
            <a:endParaRPr lang="en-IN" sz="2000" b="1" kern="1200" dirty="0">
              <a:solidFill>
                <a:schemeClr val="tx1"/>
              </a:solidFill>
              <a:latin typeface="Roboto Condensed Light"/>
              <a:ea typeface="Roboto Condensed Light"/>
              <a:cs typeface="Roboto Condensed Light"/>
            </a:endParaRPr>
          </a:p>
        </p:txBody>
      </p:sp>
      <p:sp>
        <p:nvSpPr>
          <p:cNvPr id="38" name="Rectangle 37"/>
          <p:cNvSpPr/>
          <p:nvPr/>
        </p:nvSpPr>
        <p:spPr>
          <a:xfrm>
            <a:off x="609600" y="4248150"/>
            <a:ext cx="6072230" cy="738664"/>
          </a:xfrm>
          <a:prstGeom prst="rect">
            <a:avLst/>
          </a:prstGeom>
        </p:spPr>
        <p:txBody>
          <a:bodyPr wrap="square">
            <a:spAutoFit/>
          </a:bodyPr>
          <a:lstStyle/>
          <a:p>
            <a:pPr marL="236538" indent="-236538">
              <a:spcBef>
                <a:spcPts val="600"/>
              </a:spcBef>
              <a:buFont typeface="Arial" pitchFamily="34" charset="0"/>
              <a:buChar char="•"/>
              <a:defRPr/>
            </a:pPr>
            <a:r>
              <a:rPr lang="hi-IN" b="1" kern="1200" dirty="0" smtClean="0">
                <a:solidFill>
                  <a:srgbClr val="263248"/>
                </a:solidFill>
                <a:latin typeface="Roboto Condensed Light"/>
                <a:ea typeface="Roboto Condensed Light"/>
                <a:cs typeface="+mj-cs"/>
              </a:rPr>
              <a:t>वर्ष </a:t>
            </a:r>
            <a:r>
              <a:rPr lang="en-US" b="1" kern="1200" dirty="0" smtClean="0">
                <a:solidFill>
                  <a:srgbClr val="263248"/>
                </a:solidFill>
                <a:latin typeface="Roboto Condensed Light"/>
                <a:ea typeface="Roboto Condensed Light"/>
                <a:cs typeface="+mj-cs"/>
              </a:rPr>
              <a:t>2000</a:t>
            </a:r>
            <a:r>
              <a:rPr lang="hi-IN" b="1" kern="1200" dirty="0" smtClean="0">
                <a:solidFill>
                  <a:srgbClr val="263248"/>
                </a:solidFill>
                <a:latin typeface="Roboto Condensed Light"/>
                <a:ea typeface="Roboto Condensed Light"/>
                <a:cs typeface="+mj-cs"/>
              </a:rPr>
              <a:t> से ईवीएम का </a:t>
            </a:r>
            <a:r>
              <a:rPr lang="hi-IN" b="1" kern="1200" dirty="0">
                <a:solidFill>
                  <a:srgbClr val="263248"/>
                </a:solidFill>
                <a:latin typeface="Roboto Condensed Light"/>
                <a:ea typeface="Roboto Condensed Light"/>
                <a:cs typeface="+mj-cs"/>
              </a:rPr>
              <a:t>सभी निर्वाचनों में </a:t>
            </a:r>
            <a:r>
              <a:rPr lang="hi-IN" b="1" kern="1200" dirty="0" smtClean="0">
                <a:solidFill>
                  <a:srgbClr val="263248"/>
                </a:solidFill>
                <a:latin typeface="Roboto Condensed Light"/>
                <a:ea typeface="Roboto Condensed Light"/>
                <a:cs typeface="+mj-cs"/>
              </a:rPr>
              <a:t>उपयोग </a:t>
            </a:r>
            <a:r>
              <a:rPr lang="hi-IN" b="1" kern="1200" dirty="0">
                <a:solidFill>
                  <a:srgbClr val="263248"/>
                </a:solidFill>
                <a:latin typeface="Roboto Condensed Light"/>
                <a:ea typeface="Roboto Condensed Light"/>
                <a:cs typeface="+mj-cs"/>
              </a:rPr>
              <a:t>हुआ </a:t>
            </a:r>
            <a:r>
              <a:rPr lang="hi-IN" b="1" kern="1200" dirty="0" smtClean="0">
                <a:solidFill>
                  <a:srgbClr val="263248"/>
                </a:solidFill>
                <a:latin typeface="Roboto Condensed Light"/>
                <a:ea typeface="Roboto Condensed Light"/>
                <a:cs typeface="+mj-cs"/>
              </a:rPr>
              <a:t>है: </a:t>
            </a:r>
            <a:r>
              <a:rPr lang="en-IN" b="1" kern="1200" dirty="0" smtClean="0">
                <a:solidFill>
                  <a:srgbClr val="263248"/>
                </a:solidFill>
                <a:latin typeface="Roboto Condensed Light"/>
                <a:ea typeface="Roboto Condensed Light"/>
                <a:cs typeface="+mj-cs"/>
              </a:rPr>
              <a:t>4 </a:t>
            </a:r>
            <a:r>
              <a:rPr lang="hi-IN" b="1" kern="1200" dirty="0" smtClean="0">
                <a:solidFill>
                  <a:srgbClr val="263248"/>
                </a:solidFill>
                <a:latin typeface="Roboto Condensed Light"/>
                <a:ea typeface="Roboto Condensed Light"/>
                <a:cs typeface="+mj-cs"/>
              </a:rPr>
              <a:t>लोक सभा और 1</a:t>
            </a:r>
            <a:r>
              <a:rPr lang="en-IN" b="1" kern="1200" dirty="0" smtClean="0">
                <a:solidFill>
                  <a:srgbClr val="263248"/>
                </a:solidFill>
                <a:latin typeface="Roboto Condensed Light"/>
                <a:ea typeface="Roboto Condensed Light"/>
                <a:cs typeface="+mj-cs"/>
              </a:rPr>
              <a:t>22</a:t>
            </a:r>
            <a:r>
              <a:rPr lang="hi-IN" b="1" kern="1200" dirty="0" smtClean="0">
                <a:solidFill>
                  <a:srgbClr val="263248"/>
                </a:solidFill>
                <a:latin typeface="Roboto Condensed Light"/>
                <a:ea typeface="Roboto Condensed Light"/>
                <a:cs typeface="+mj-cs"/>
              </a:rPr>
              <a:t> राज्य  विधान सभा</a:t>
            </a:r>
            <a:r>
              <a:rPr lang="hi-IN" b="1" kern="1200" dirty="0">
                <a:solidFill>
                  <a:srgbClr val="263248"/>
                </a:solidFill>
                <a:latin typeface="Roboto Condensed Light"/>
                <a:ea typeface="Roboto Condensed Light"/>
                <a:cs typeface="+mj-cs"/>
              </a:rPr>
              <a:t>। </a:t>
            </a:r>
            <a:r>
              <a:rPr lang="hi-IN" b="1" kern="1200" dirty="0" smtClean="0">
                <a:solidFill>
                  <a:srgbClr val="263248"/>
                </a:solidFill>
                <a:latin typeface="Roboto Condensed Light"/>
                <a:ea typeface="Roboto Condensed Light"/>
                <a:cs typeface="+mj-cs"/>
              </a:rPr>
              <a:t>अब तक ईवीएम पर </a:t>
            </a:r>
            <a:r>
              <a:rPr lang="hi-IN" b="1" u="sng" kern="1200" dirty="0" smtClean="0">
                <a:solidFill>
                  <a:srgbClr val="263248"/>
                </a:solidFill>
                <a:latin typeface="Roboto Condensed Light"/>
                <a:ea typeface="Roboto Condensed Light"/>
                <a:cs typeface="+mj-cs"/>
              </a:rPr>
              <a:t>315 करोड़</a:t>
            </a:r>
            <a:r>
              <a:rPr lang="hi-IN" b="1" kern="1200" dirty="0" smtClean="0">
                <a:solidFill>
                  <a:srgbClr val="263248"/>
                </a:solidFill>
                <a:latin typeface="Roboto Condensed Light"/>
                <a:ea typeface="Roboto Condensed Light"/>
                <a:cs typeface="+mj-cs"/>
              </a:rPr>
              <a:t> से ज्‍यादा मत डाले गए हैं। </a:t>
            </a:r>
            <a:endParaRPr lang="en-US" b="1" dirty="0" smtClean="0">
              <a:ln w="1905"/>
              <a:solidFill>
                <a:schemeClr val="accent5">
                  <a:lumMod val="50000"/>
                </a:schemeClr>
              </a:solidFill>
              <a:effectLst>
                <a:innerShdw blurRad="69850" dist="43180" dir="5400000">
                  <a:srgbClr val="000000">
                    <a:alpha val="65000"/>
                  </a:srgbClr>
                </a:innerShdw>
              </a:effectLst>
              <a:cs typeface="+mj-cs"/>
            </a:endParaRPr>
          </a:p>
        </p:txBody>
      </p:sp>
      <p:pic>
        <p:nvPicPr>
          <p:cNvPr id="20" name="Picture 2" descr="Image result for INDIA OFFICIAL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00" y="915566"/>
            <a:ext cx="2865703" cy="3264025"/>
          </a:xfrm>
          <a:prstGeom prst="rect">
            <a:avLst/>
          </a:prstGeom>
          <a:noFill/>
          <a:scene3d>
            <a:camera prst="isometricOffAxis2Right"/>
            <a:lightRig rig="threePt" dir="t"/>
          </a:scene3d>
          <a:extLst>
            <a:ext uri="{909E8E84-426E-40DD-AFC4-6F175D3DCCD1}">
              <a14:hiddenFill xmlns:a14="http://schemas.microsoft.com/office/drawing/2010/main">
                <a:solidFill>
                  <a:srgbClr val="FFFFFF"/>
                </a:solidFill>
              </a14:hiddenFill>
            </a:ext>
          </a:extLst>
        </p:spPr>
      </p:pic>
      <p:sp>
        <p:nvSpPr>
          <p:cNvPr id="21" name="Content Placeholder 3"/>
          <p:cNvSpPr txBox="1">
            <a:spLocks/>
          </p:cNvSpPr>
          <p:nvPr/>
        </p:nvSpPr>
        <p:spPr>
          <a:xfrm>
            <a:off x="2362200" y="4000510"/>
            <a:ext cx="6324600" cy="247640"/>
          </a:xfrm>
          <a:prstGeom prst="rect">
            <a:avLst/>
          </a:prstGeom>
        </p:spPr>
        <p:txBody>
          <a:bodyPr/>
          <a:lstStyle/>
          <a:p>
            <a:pPr lvl="0"/>
            <a:r>
              <a:rPr lang="hi-IN" sz="1200" b="1" kern="1200" dirty="0" smtClean="0">
                <a:solidFill>
                  <a:srgbClr val="FF0000"/>
                </a:solidFill>
                <a:latin typeface="Roboto Condensed Light"/>
                <a:ea typeface="Roboto Condensed Light"/>
                <a:cs typeface="+mj-cs"/>
              </a:rPr>
              <a:t>मतपत्र </a:t>
            </a:r>
            <a:r>
              <a:rPr lang="hi-IN" sz="1200" b="1" kern="1200" dirty="0">
                <a:solidFill>
                  <a:srgbClr val="FF0000"/>
                </a:solidFill>
                <a:latin typeface="Roboto Condensed Light"/>
                <a:ea typeface="Roboto Condensed Light"/>
                <a:cs typeface="+mj-cs"/>
              </a:rPr>
              <a:t>फिर से शुरू </a:t>
            </a:r>
            <a:r>
              <a:rPr lang="hi-IN" sz="1200" b="1" kern="1200" dirty="0" smtClean="0">
                <a:solidFill>
                  <a:srgbClr val="FF0000"/>
                </a:solidFill>
                <a:latin typeface="Roboto Condensed Light"/>
                <a:ea typeface="Roboto Condensed Light"/>
                <a:cs typeface="+mj-cs"/>
              </a:rPr>
              <a:t>करने संबंधी याचिका को उच्चतम न्यायालय ने खारिज किया</a:t>
            </a:r>
            <a:r>
              <a:rPr lang="en-IN" sz="1200" b="1" kern="1200" dirty="0" smtClean="0">
                <a:solidFill>
                  <a:srgbClr val="FF0000"/>
                </a:solidFill>
                <a:latin typeface="Roboto Condensed Light"/>
                <a:ea typeface="Roboto Condensed Light"/>
                <a:cs typeface="+mj-cs"/>
              </a:rPr>
              <a:t> ! </a:t>
            </a:r>
            <a:r>
              <a:rPr lang="hi-IN" b="1" kern="1200" dirty="0" smtClean="0">
                <a:solidFill>
                  <a:srgbClr val="FF0000"/>
                </a:solidFill>
                <a:latin typeface="Roboto Condensed Light"/>
                <a:ea typeface="Roboto Condensed Light"/>
                <a:cs typeface="Roboto Condensed Light"/>
              </a:rPr>
              <a:t>  </a:t>
            </a:r>
            <a:endParaRPr lang="en-IN" b="1" kern="1200" dirty="0">
              <a:solidFill>
                <a:srgbClr val="FF0000"/>
              </a:solidFill>
              <a:latin typeface="Roboto Condensed Light"/>
              <a:ea typeface="Roboto Condensed Light"/>
              <a:cs typeface="Roboto Condensed Light"/>
            </a:endParaRPr>
          </a:p>
        </p:txBody>
      </p:sp>
    </p:spTree>
    <p:extLst>
      <p:ext uri="{BB962C8B-B14F-4D97-AF65-F5344CB8AC3E}">
        <p14:creationId xmlns:p14="http://schemas.microsoft.com/office/powerpoint/2010/main" val="219707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cs typeface="+mj-cs"/>
              </a:rPr>
              <a:t>टैम्‍पर्ड सोर्स कोड </a:t>
            </a:r>
            <a:r>
              <a:rPr lang="en-IN" dirty="0" smtClean="0">
                <a:cs typeface="+mj-cs"/>
              </a:rPr>
              <a:t>“</a:t>
            </a:r>
            <a:r>
              <a:rPr lang="hi-IN" dirty="0" smtClean="0">
                <a:cs typeface="+mj-cs"/>
              </a:rPr>
              <a:t>ट्रोजन</a:t>
            </a:r>
            <a:r>
              <a:rPr lang="en-IN" dirty="0" smtClean="0">
                <a:cs typeface="+mj-cs"/>
              </a:rPr>
              <a:t>”</a:t>
            </a:r>
            <a:r>
              <a:rPr lang="hi-IN" dirty="0" smtClean="0">
                <a:cs typeface="+mj-cs"/>
              </a:rPr>
              <a:t> की आशंका से इंकार </a:t>
            </a:r>
            <a:endParaRPr lang="en-IN" dirty="0">
              <a:cs typeface="+mj-cs"/>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40</a:t>
            </a:fld>
            <a:endParaRPr lang="en"/>
          </a:p>
        </p:txBody>
      </p:sp>
      <p:pic>
        <p:nvPicPr>
          <p:cNvPr id="19458" name="Picture 2" descr="Image result for trojan viru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067694"/>
            <a:ext cx="1800200" cy="142590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Image result for WR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4410" y="2114809"/>
            <a:ext cx="1266022" cy="12490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428750"/>
            <a:ext cx="6696744" cy="3570208"/>
          </a:xfrm>
          <a:prstGeom prst="rect">
            <a:avLst/>
          </a:prstGeom>
          <a:noFill/>
        </p:spPr>
        <p:txBody>
          <a:bodyPr wrap="square" rtlCol="0">
            <a:spAutoFit/>
          </a:bodyPr>
          <a:lstStyle/>
          <a:p>
            <a:pPr marL="457200" indent="-220663">
              <a:spcBef>
                <a:spcPts val="600"/>
              </a:spcBef>
              <a:buFont typeface="Arial" pitchFamily="34" charset="0"/>
              <a:buChar char="•"/>
              <a:defRPr/>
            </a:pPr>
            <a:r>
              <a:rPr lang="hi-IN" sz="2000" dirty="0" smtClean="0">
                <a:latin typeface="Roboto Condensed" charset="0"/>
                <a:ea typeface="Roboto Condensed" charset="0"/>
                <a:cs typeface="+mj-cs"/>
              </a:rPr>
              <a:t>यह आरोप लगाया जाता है कि ट्रोजन निम्‍नलिखित पद्धति से समाविष्‍ट किया जा सकता है </a:t>
            </a:r>
            <a:endParaRPr lang="en-IN" sz="2000" dirty="0">
              <a:latin typeface="Roboto Condensed" charset="0"/>
              <a:ea typeface="Roboto Condensed" charset="0"/>
              <a:cs typeface="+mj-cs"/>
            </a:endParaRPr>
          </a:p>
          <a:p>
            <a:pPr marL="914400" lvl="1" indent="-220663">
              <a:spcBef>
                <a:spcPts val="600"/>
              </a:spcBef>
              <a:buFont typeface="Arial" pitchFamily="34" charset="0"/>
              <a:buChar char="•"/>
              <a:defRPr/>
            </a:pPr>
            <a:r>
              <a:rPr lang="hi-IN" sz="1800" dirty="0" smtClean="0">
                <a:latin typeface="Roboto Condensed" charset="0"/>
                <a:ea typeface="Roboto Condensed" charset="0"/>
                <a:cs typeface="+mj-cs"/>
              </a:rPr>
              <a:t>चिप में रिप्रोग्रामिंग करके, अथवा </a:t>
            </a:r>
            <a:endParaRPr lang="en-IN" sz="1800" dirty="0">
              <a:latin typeface="Roboto Condensed" charset="0"/>
              <a:ea typeface="Roboto Condensed" charset="0"/>
              <a:cs typeface="+mj-cs"/>
            </a:endParaRPr>
          </a:p>
          <a:p>
            <a:pPr marL="914400" lvl="1" indent="-220663">
              <a:spcBef>
                <a:spcPts val="600"/>
              </a:spcBef>
              <a:buFont typeface="Arial" pitchFamily="34" charset="0"/>
              <a:buChar char="•"/>
              <a:defRPr/>
            </a:pPr>
            <a:r>
              <a:rPr lang="hi-IN" sz="1800" dirty="0" smtClean="0">
                <a:latin typeface="Roboto Condensed" charset="0"/>
                <a:ea typeface="Roboto Condensed" charset="0"/>
              </a:rPr>
              <a:t>चिप निर्माता द्वारा </a:t>
            </a:r>
            <a:r>
              <a:rPr lang="hi-IN" sz="1800" dirty="0" smtClean="0">
                <a:latin typeface="Roboto Condensed" charset="0"/>
                <a:ea typeface="Roboto Condensed" charset="0"/>
                <a:cs typeface="+mj-cs"/>
              </a:rPr>
              <a:t>सॉफ्टवेयर को डालते समय।</a:t>
            </a:r>
            <a:endParaRPr lang="en-IN" sz="1800" dirty="0">
              <a:latin typeface="Roboto Condensed" charset="0"/>
              <a:ea typeface="Roboto Condensed" charset="0"/>
              <a:cs typeface="+mj-cs"/>
            </a:endParaRPr>
          </a:p>
          <a:p>
            <a:pPr marL="457200" indent="-220663">
              <a:spcBef>
                <a:spcPct val="0"/>
              </a:spcBef>
              <a:buFont typeface="Arial" pitchFamily="34" charset="0"/>
              <a:buChar char="•"/>
              <a:defRPr/>
            </a:pPr>
            <a:endParaRPr lang="en-IN" sz="2000" dirty="0">
              <a:latin typeface="Roboto Condensed" charset="0"/>
              <a:ea typeface="Roboto Condensed" charset="0"/>
              <a:cs typeface="+mj-cs"/>
            </a:endParaRPr>
          </a:p>
          <a:p>
            <a:pPr marL="457200" indent="-220663">
              <a:spcBef>
                <a:spcPct val="0"/>
              </a:spcBef>
              <a:buFont typeface="Arial" pitchFamily="34" charset="0"/>
              <a:buChar char="•"/>
              <a:defRPr/>
            </a:pPr>
            <a:r>
              <a:rPr lang="hi-IN" sz="2000" dirty="0" smtClean="0">
                <a:latin typeface="Roboto Condensed" charset="0"/>
                <a:ea typeface="Roboto Condensed" charset="0"/>
                <a:cs typeface="+mj-cs"/>
              </a:rPr>
              <a:t>रिप्रोग्रामिंग की </a:t>
            </a:r>
            <a:r>
              <a:rPr lang="hi-IN" sz="2000" b="1" dirty="0" smtClean="0">
                <a:latin typeface="Roboto Condensed" charset="0"/>
                <a:ea typeface="Roboto Condensed" charset="0"/>
                <a:cs typeface="+mj-cs"/>
              </a:rPr>
              <a:t>संभावना खारिज की जाती है </a:t>
            </a:r>
            <a:r>
              <a:rPr lang="hi-IN" sz="2000" dirty="0" smtClean="0">
                <a:latin typeface="Roboto Condensed" charset="0"/>
                <a:ea typeface="Roboto Condensed" charset="0"/>
                <a:cs typeface="+mj-cs"/>
              </a:rPr>
              <a:t>क्‍योंकि ये ओटीपी चिप्‍स हैं।</a:t>
            </a:r>
            <a:endParaRPr lang="en-IN" sz="2000" dirty="0">
              <a:latin typeface="Roboto Condensed" charset="0"/>
              <a:ea typeface="Roboto Condensed" charset="0"/>
              <a:cs typeface="+mj-cs"/>
            </a:endParaRPr>
          </a:p>
          <a:p>
            <a:pPr marL="457200" indent="-220663">
              <a:spcBef>
                <a:spcPct val="0"/>
              </a:spcBef>
              <a:buFont typeface="Arial" pitchFamily="34" charset="0"/>
              <a:buChar char="•"/>
              <a:defRPr/>
            </a:pPr>
            <a:r>
              <a:rPr lang="hi-IN" sz="2000" dirty="0" smtClean="0">
                <a:latin typeface="Roboto Condensed" charset="0"/>
                <a:ea typeface="Roboto Condensed" charset="0"/>
                <a:cs typeface="+mj-cs"/>
              </a:rPr>
              <a:t>चिप निर्माता द्वारा कोड में छेड़-छाड़ करने की </a:t>
            </a:r>
            <a:r>
              <a:rPr lang="hi-IN" sz="2000" b="1" dirty="0" smtClean="0">
                <a:latin typeface="Roboto Condensed" charset="0"/>
                <a:ea typeface="Roboto Condensed" charset="0"/>
                <a:cs typeface="+mj-cs"/>
              </a:rPr>
              <a:t>संभावना खारिज की जाती है, </a:t>
            </a:r>
            <a:r>
              <a:rPr lang="hi-IN" sz="2000" dirty="0" smtClean="0">
                <a:latin typeface="Roboto Condensed" charset="0"/>
                <a:ea typeface="Roboto Condensed" charset="0"/>
                <a:cs typeface="+mj-cs"/>
              </a:rPr>
              <a:t>क्‍योंकि कोड की अखंडता की जांच करते समय यह पकड़ में आ जाएगी। </a:t>
            </a:r>
            <a:endParaRPr lang="en-IN" sz="2000" dirty="0">
              <a:latin typeface="Roboto Condensed" charset="0"/>
              <a:ea typeface="Roboto Condensed" charset="0"/>
              <a:cs typeface="+mj-cs"/>
            </a:endParaRPr>
          </a:p>
          <a:p>
            <a:endParaRPr lang="en-IN" sz="2000" dirty="0">
              <a:latin typeface="Roboto Condensed" charset="0"/>
              <a:ea typeface="Roboto Condensed" charset="0"/>
              <a:cs typeface="+mj-cs"/>
            </a:endParaRPr>
          </a:p>
        </p:txBody>
      </p:sp>
    </p:spTree>
    <p:extLst>
      <p:ext uri="{BB962C8B-B14F-4D97-AF65-F5344CB8AC3E}">
        <p14:creationId xmlns:p14="http://schemas.microsoft.com/office/powerpoint/2010/main" val="15963433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cs typeface="+mj-cs"/>
              </a:rPr>
              <a:t>मतदान समाप्‍त होने के पश्‍चात मत डालने की कोई संभावना नहीं </a:t>
            </a:r>
            <a:endParaRPr lang="en-IN" dirty="0">
              <a:cs typeface="+mj-cs"/>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41</a:t>
            </a:fld>
            <a:endParaRPr lang="en"/>
          </a:p>
        </p:txBody>
      </p:sp>
      <p:sp>
        <p:nvSpPr>
          <p:cNvPr id="5" name="Rectangle 4"/>
          <p:cNvSpPr/>
          <p:nvPr/>
        </p:nvSpPr>
        <p:spPr>
          <a:xfrm>
            <a:off x="228600" y="1428750"/>
            <a:ext cx="8064896" cy="3170099"/>
          </a:xfrm>
          <a:prstGeom prst="rect">
            <a:avLst/>
          </a:prstGeom>
        </p:spPr>
        <p:txBody>
          <a:bodyPr wrap="square">
            <a:spAutoFit/>
          </a:bodyPr>
          <a:lstStyle/>
          <a:p>
            <a:pPr marL="236537">
              <a:spcBef>
                <a:spcPct val="0"/>
              </a:spcBef>
              <a:defRPr/>
            </a:pPr>
            <a:r>
              <a:rPr lang="hi-IN" sz="1800" b="1" dirty="0" smtClean="0">
                <a:latin typeface="Roboto Condensed" charset="0"/>
                <a:ea typeface="Roboto Condensed" charset="0"/>
                <a:cs typeface="+mj-cs"/>
              </a:rPr>
              <a:t>प्रशासनिक सुरक्षा उपाय</a:t>
            </a:r>
            <a:r>
              <a:rPr lang="en-IN" sz="1800" b="1" dirty="0" smtClean="0">
                <a:latin typeface="Roboto Condensed" charset="0"/>
                <a:ea typeface="Roboto Condensed" charset="0"/>
                <a:cs typeface="+mj-cs"/>
              </a:rPr>
              <a:t>  </a:t>
            </a:r>
            <a:endParaRPr lang="en-IN" sz="1800" b="1" dirty="0">
              <a:latin typeface="Roboto Condensed" charset="0"/>
              <a:ea typeface="Roboto Condensed" charset="0"/>
              <a:cs typeface="+mj-cs"/>
            </a:endParaRPr>
          </a:p>
          <a:p>
            <a:pPr marL="457200" indent="-220663">
              <a:spcBef>
                <a:spcPct val="0"/>
              </a:spcBef>
              <a:buFont typeface="Arial" pitchFamily="34" charset="0"/>
              <a:buChar char="•"/>
              <a:defRPr/>
            </a:pPr>
            <a:r>
              <a:rPr lang="hi-IN" sz="1600" dirty="0" smtClean="0">
                <a:latin typeface="Roboto Condensed" charset="0"/>
                <a:ea typeface="Roboto Condensed" charset="0"/>
                <a:cs typeface="+mj-cs"/>
              </a:rPr>
              <a:t>अंतिम वोट के पश्‍चात सीयू पर </a:t>
            </a:r>
            <a:r>
              <a:rPr lang="en-IN" sz="1600" dirty="0" smtClean="0">
                <a:latin typeface="Roboto Condensed" charset="0"/>
                <a:ea typeface="Roboto Condensed" charset="0"/>
                <a:cs typeface="+mj-cs"/>
              </a:rPr>
              <a:t>“</a:t>
            </a:r>
            <a:r>
              <a:rPr lang="hi-IN" sz="1600" dirty="0" smtClean="0">
                <a:latin typeface="Roboto Condensed" charset="0"/>
                <a:ea typeface="Roboto Condensed" charset="0"/>
                <a:cs typeface="+mj-cs"/>
              </a:rPr>
              <a:t>क्‍लोज</a:t>
            </a:r>
            <a:r>
              <a:rPr lang="en-IN" sz="1600" dirty="0" smtClean="0">
                <a:latin typeface="Roboto Condensed" charset="0"/>
                <a:ea typeface="Roboto Condensed" charset="0"/>
                <a:cs typeface="+mj-cs"/>
              </a:rPr>
              <a:t>”</a:t>
            </a:r>
            <a:r>
              <a:rPr lang="hi-IN" sz="1600" dirty="0" smtClean="0">
                <a:latin typeface="Roboto Condensed" charset="0"/>
                <a:ea typeface="Roboto Condensed" charset="0"/>
                <a:cs typeface="+mj-cs"/>
              </a:rPr>
              <a:t> बटन दबाकर मतदान समाप्‍त किया जाता है, अभ्‍यर्थियों के प्रतिनिधि जो उपस्थित होते हैं, सील पर हस्‍ताक्षर करते हैं। </a:t>
            </a:r>
          </a:p>
          <a:p>
            <a:pPr marL="457200" indent="-220663">
              <a:spcBef>
                <a:spcPct val="0"/>
              </a:spcBef>
              <a:buFont typeface="Arial" pitchFamily="34" charset="0"/>
              <a:buChar char="•"/>
              <a:defRPr/>
            </a:pPr>
            <a:r>
              <a:rPr lang="hi-IN" sz="1600" dirty="0" smtClean="0">
                <a:latin typeface="Roboto Condensed" charset="0"/>
                <a:ea typeface="Roboto Condensed" charset="0"/>
                <a:cs typeface="+mj-cs"/>
              </a:rPr>
              <a:t>मतगणना के दिन ईवीएम की सील की जांच की जाती है। </a:t>
            </a:r>
            <a:endParaRPr lang="en-IN" sz="1600" dirty="0">
              <a:latin typeface="Roboto Condensed" charset="0"/>
              <a:ea typeface="Roboto Condensed" charset="0"/>
              <a:cs typeface="+mj-cs"/>
            </a:endParaRPr>
          </a:p>
          <a:p>
            <a:pPr marL="457200" indent="-220663">
              <a:spcBef>
                <a:spcPct val="0"/>
              </a:spcBef>
              <a:defRPr/>
            </a:pPr>
            <a:endParaRPr lang="en-IN" sz="1600" dirty="0">
              <a:latin typeface="Roboto Condensed" charset="0"/>
              <a:ea typeface="Roboto Condensed" charset="0"/>
              <a:cs typeface="+mj-cs"/>
            </a:endParaRPr>
          </a:p>
          <a:p>
            <a:pPr marL="236537">
              <a:spcBef>
                <a:spcPct val="0"/>
              </a:spcBef>
              <a:defRPr/>
            </a:pPr>
            <a:r>
              <a:rPr lang="hi-IN" sz="1800" b="1" dirty="0" smtClean="0">
                <a:latin typeface="Roboto Condensed" charset="0"/>
                <a:ea typeface="Roboto Condensed" charset="0"/>
                <a:cs typeface="+mj-cs"/>
              </a:rPr>
              <a:t>परिवहन के दौरान सील टूटी होने और मतों के डाले जाने पर क्‍या होगा ?</a:t>
            </a:r>
            <a:endParaRPr lang="en-IN" sz="1800" b="1" dirty="0">
              <a:latin typeface="Roboto Condensed" charset="0"/>
              <a:ea typeface="Roboto Condensed" charset="0"/>
              <a:cs typeface="+mj-cs"/>
            </a:endParaRPr>
          </a:p>
          <a:p>
            <a:pPr marL="579437" indent="-342900">
              <a:spcBef>
                <a:spcPct val="0"/>
              </a:spcBef>
              <a:buFont typeface="Arial"/>
              <a:buChar char="•"/>
              <a:defRPr/>
            </a:pPr>
            <a:r>
              <a:rPr lang="hi-IN" sz="1600" dirty="0" smtClean="0">
                <a:latin typeface="Roboto Condensed" charset="0"/>
                <a:ea typeface="Roboto Condensed" charset="0"/>
                <a:cs typeface="+mj-cs"/>
              </a:rPr>
              <a:t>सीयू में क्‍लोज बटन दबाने के पश्‍चात ईवीएम किसी भी मत को स्‍वीकार नहीं करता है। </a:t>
            </a:r>
            <a:endParaRPr lang="en-IN" sz="1600" dirty="0" smtClean="0">
              <a:latin typeface="Roboto Condensed" charset="0"/>
              <a:ea typeface="Roboto Condensed" charset="0"/>
              <a:cs typeface="+mj-cs"/>
            </a:endParaRPr>
          </a:p>
          <a:p>
            <a:pPr marL="236537">
              <a:spcBef>
                <a:spcPct val="0"/>
              </a:spcBef>
              <a:defRPr/>
            </a:pPr>
            <a:r>
              <a:rPr lang="hi-IN" sz="1800" b="1" dirty="0" smtClean="0">
                <a:latin typeface="Roboto Condensed" charset="0"/>
                <a:ea typeface="Roboto Condensed" charset="0"/>
                <a:cs typeface="+mj-cs"/>
              </a:rPr>
              <a:t>क्‍लोज बटन को सही तरह से नहीं दबाए जाने और परिवहन करते समय मतों के डाले जाने पर क्‍या होगा ?   </a:t>
            </a:r>
            <a:endParaRPr lang="en-IN" sz="1800" b="1" dirty="0" smtClean="0">
              <a:latin typeface="Roboto Condensed" charset="0"/>
              <a:ea typeface="Roboto Condensed" charset="0"/>
              <a:cs typeface="+mj-cs"/>
            </a:endParaRPr>
          </a:p>
          <a:p>
            <a:pPr marL="457200" indent="-220663">
              <a:spcBef>
                <a:spcPct val="0"/>
              </a:spcBef>
              <a:buFont typeface="Arial" pitchFamily="34" charset="0"/>
              <a:buChar char="•"/>
              <a:defRPr/>
            </a:pPr>
            <a:r>
              <a:rPr lang="hi-IN" sz="1600" dirty="0" smtClean="0">
                <a:latin typeface="Roboto Condensed" charset="0"/>
                <a:ea typeface="Roboto Condensed" charset="0"/>
                <a:cs typeface="+mj-cs"/>
              </a:rPr>
              <a:t>पीठासीन अधिकारी की डायरी में मतदान समाप्‍त होने का समय रिकार्ड किया जाता है तथा इस समय के पश्‍चात ईवीएम में डाले गए किसी भी मत का समय कुंजी दबाने के समय की स्‍टाम्पिंग होने के कारण अभिज्ञात हो जाता है। </a:t>
            </a:r>
            <a:endParaRPr lang="en-IN" sz="1600" dirty="0">
              <a:latin typeface="Roboto Condensed" charset="0"/>
              <a:ea typeface="Roboto Condensed" charset="0"/>
              <a:cs typeface="+mj-cs"/>
            </a:endParaRPr>
          </a:p>
        </p:txBody>
      </p:sp>
    </p:spTree>
    <p:extLst>
      <p:ext uri="{BB962C8B-B14F-4D97-AF65-F5344CB8AC3E}">
        <p14:creationId xmlns:p14="http://schemas.microsoft.com/office/powerpoint/2010/main" val="30784642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784" y="267494"/>
            <a:ext cx="5258400" cy="766200"/>
          </a:xfrm>
        </p:spPr>
        <p:txBody>
          <a:bodyPr/>
          <a:lstStyle/>
          <a:p>
            <a:r>
              <a:rPr lang="hi-IN" dirty="0" smtClean="0">
                <a:latin typeface="Mangal" pitchFamily="18" charset="0"/>
                <a:cs typeface="Mangal" pitchFamily="18" charset="0"/>
              </a:rPr>
              <a:t>दोषपूर्ण बनाम टैम्‍पर्ड </a:t>
            </a:r>
            <a:endParaRPr lang="en-IN" dirty="0">
              <a:latin typeface="Mangal" pitchFamily="18" charset="0"/>
              <a:cs typeface="Mangal" pitchFamily="18" charset="0"/>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42</a:t>
            </a:fld>
            <a:endParaRPr lang="en"/>
          </a:p>
        </p:txBody>
      </p:sp>
    </p:spTree>
    <p:extLst>
      <p:ext uri="{BB962C8B-B14F-4D97-AF65-F5344CB8AC3E}">
        <p14:creationId xmlns:p14="http://schemas.microsoft.com/office/powerpoint/2010/main" val="4205742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दोषपूर्ण/अक्रियाशील बनाम </a:t>
            </a:r>
            <a:r>
              <a:rPr lang="hi-IN" dirty="0" smtClean="0"/>
              <a:t>जोड़-तोड़/टैम्पर्ड     (1/2)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43</a:t>
            </a:fld>
            <a:endParaRPr lang="en"/>
          </a:p>
        </p:txBody>
      </p:sp>
      <p:sp>
        <p:nvSpPr>
          <p:cNvPr id="5" name="Rectangle 4"/>
          <p:cNvSpPr/>
          <p:nvPr/>
        </p:nvSpPr>
        <p:spPr>
          <a:xfrm>
            <a:off x="755576" y="1340644"/>
            <a:ext cx="6624736" cy="2554545"/>
          </a:xfrm>
          <a:prstGeom prst="rect">
            <a:avLst/>
          </a:prstGeom>
        </p:spPr>
        <p:txBody>
          <a:bodyPr wrap="square">
            <a:spAutoFit/>
          </a:bodyPr>
          <a:lstStyle/>
          <a:p>
            <a:pPr marL="285750" lvl="0" indent="-285750" algn="just">
              <a:buFont typeface="Arial" pitchFamily="34" charset="0"/>
              <a:buChar char="•"/>
            </a:pPr>
            <a:r>
              <a:rPr lang="hi-IN" sz="1600" b="1" dirty="0"/>
              <a:t>टैम्पर्ड</a:t>
            </a:r>
            <a:r>
              <a:rPr lang="hi-IN" sz="1600" dirty="0"/>
              <a:t> मशीन वह होती है जो किसी व्यक्ति का समर्थन करने के लिए पूर्वनिर्धारित पक्षपातपूर्ण तरीके से व्यवहार करेगी</a:t>
            </a:r>
            <a:r>
              <a:rPr lang="hi-IN" sz="1600" dirty="0" smtClean="0"/>
              <a:t>।</a:t>
            </a:r>
          </a:p>
          <a:p>
            <a:pPr marL="285750" lvl="0" indent="-285750" algn="just">
              <a:buFont typeface="Arial" pitchFamily="34" charset="0"/>
              <a:buChar char="•"/>
            </a:pPr>
            <a:r>
              <a:rPr lang="hi-IN" sz="1600" b="1" dirty="0" smtClean="0"/>
              <a:t>खराब</a:t>
            </a:r>
            <a:r>
              <a:rPr lang="hi-IN" sz="1600" dirty="0" smtClean="0"/>
              <a:t> </a:t>
            </a:r>
            <a:r>
              <a:rPr lang="hi-IN" sz="1600" dirty="0"/>
              <a:t>मशीन वह है, जो यादृच्छिक </a:t>
            </a:r>
            <a:r>
              <a:rPr lang="hi-IN" sz="1600" dirty="0" smtClean="0"/>
              <a:t>रूप </a:t>
            </a:r>
            <a:r>
              <a:rPr lang="hi-IN" sz="1600" dirty="0"/>
              <a:t>से गलत तरीके से व्यवहार करेगी, लेकिन पूर्वनिर्धारित पक्षपातपूर्ण तरीके के बिना</a:t>
            </a:r>
            <a:r>
              <a:rPr lang="hi-IN" sz="1600" dirty="0" smtClean="0"/>
              <a:t>।</a:t>
            </a:r>
          </a:p>
          <a:p>
            <a:pPr marL="285750" lvl="0" indent="-285750" algn="just">
              <a:buFont typeface="Arial" pitchFamily="34" charset="0"/>
              <a:buChar char="•"/>
            </a:pPr>
            <a:r>
              <a:rPr lang="hi-IN" sz="1600" b="1" dirty="0" smtClean="0"/>
              <a:t>दोषपूर्ण एवं अक्रियाशील</a:t>
            </a:r>
            <a:r>
              <a:rPr lang="hi-IN" sz="1600" dirty="0" smtClean="0"/>
              <a:t> </a:t>
            </a:r>
            <a:r>
              <a:rPr lang="hi-IN" sz="1600" dirty="0"/>
              <a:t>मशीन वह है जो निष्क्रिय हो जाती है। </a:t>
            </a:r>
          </a:p>
          <a:p>
            <a:pPr marL="285750" lvl="0" indent="-285750" algn="just">
              <a:buFont typeface="Arial" pitchFamily="34" charset="0"/>
              <a:buChar char="•"/>
            </a:pPr>
            <a:r>
              <a:rPr lang="hi-IN" sz="1600" dirty="0" smtClean="0"/>
              <a:t>हालाँकि</a:t>
            </a:r>
            <a:r>
              <a:rPr lang="hi-IN" sz="1600" dirty="0"/>
              <a:t>, 1-2</a:t>
            </a:r>
            <a:r>
              <a:rPr lang="en-US" sz="1600" dirty="0"/>
              <a:t>%</a:t>
            </a:r>
            <a:r>
              <a:rPr lang="hi-IN" sz="1600" dirty="0"/>
              <a:t> ईवीएम दोषपूर्ण/अक्रियाशील हो सकते हैं (और अच्छे ईवीएम से बदले जा सकते हैं), लेकिन ईवीएम में खराबी (यानि वह जो गलत मत रिकार्ड कर </a:t>
            </a:r>
            <a:r>
              <a:rPr lang="hi-IN" sz="1600" dirty="0" smtClean="0"/>
              <a:t>रही </a:t>
            </a:r>
            <a:r>
              <a:rPr lang="hi-IN" sz="1600" dirty="0"/>
              <a:t>है) का कोई भी मामला दर्ज नहीं हुआ </a:t>
            </a:r>
            <a:r>
              <a:rPr lang="hi-IN" sz="1600" dirty="0" smtClean="0"/>
              <a:t>है।</a:t>
            </a:r>
          </a:p>
          <a:p>
            <a:pPr marL="285750" lvl="0" indent="-285750" algn="just">
              <a:buFont typeface="Arial" pitchFamily="34" charset="0"/>
              <a:buChar char="•"/>
            </a:pPr>
            <a:r>
              <a:rPr lang="hi-IN" sz="1600" dirty="0" smtClean="0"/>
              <a:t>तकनीकी और प्रशासनिक सुरक्षा उपायों के विभिन्न स्तरों की वजह से छेड़छाड़ का सवाल ही नहीं उठता।</a:t>
            </a:r>
            <a:endParaRPr lang="en-IN" sz="1600" dirty="0"/>
          </a:p>
        </p:txBody>
      </p:sp>
    </p:spTree>
    <p:extLst>
      <p:ext uri="{BB962C8B-B14F-4D97-AF65-F5344CB8AC3E}">
        <p14:creationId xmlns:p14="http://schemas.microsoft.com/office/powerpoint/2010/main" val="2931838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92575"/>
            <a:ext cx="5310675" cy="766200"/>
          </a:xfrm>
        </p:spPr>
        <p:txBody>
          <a:bodyPr/>
          <a:lstStyle/>
          <a:p>
            <a:r>
              <a:rPr lang="hi-IN" dirty="0"/>
              <a:t>दोषपूर्ण/अक्रियाशील बनाम जोड़-तोड़/टैम्पर्ड     </a:t>
            </a:r>
            <a:r>
              <a:rPr lang="hi-IN" dirty="0" smtClean="0"/>
              <a:t>(2/2</a:t>
            </a:r>
            <a:r>
              <a:rPr lang="hi-IN" dirty="0"/>
              <a:t>)</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44</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2535246544"/>
              </p:ext>
            </p:extLst>
          </p:nvPr>
        </p:nvGraphicFramePr>
        <p:xfrm>
          <a:off x="228600" y="1352550"/>
          <a:ext cx="8686800" cy="2915920"/>
        </p:xfrm>
        <a:graphic>
          <a:graphicData uri="http://schemas.openxmlformats.org/drawingml/2006/table">
            <a:tbl>
              <a:tblPr firstRow="1" bandRow="1">
                <a:tableStyleId>{284E427A-3D55-4303-BF80-6455036E1DE7}</a:tableStyleId>
              </a:tblPr>
              <a:tblGrid>
                <a:gridCol w="4343400"/>
                <a:gridCol w="4343400"/>
              </a:tblGrid>
              <a:tr h="370840">
                <a:tc>
                  <a:txBody>
                    <a:bodyPr/>
                    <a:lstStyle/>
                    <a:p>
                      <a:pPr algn="ctr"/>
                      <a:r>
                        <a:rPr lang="hi-IN" u="sng" dirty="0" smtClean="0">
                          <a:solidFill>
                            <a:srgbClr val="FF0000"/>
                          </a:solidFill>
                        </a:rPr>
                        <a:t>खराब/अक्रियाशील</a:t>
                      </a:r>
                      <a:endParaRPr lang="en-IN" u="sng" dirty="0">
                        <a:solidFill>
                          <a:srgbClr val="FF0000"/>
                        </a:solidFill>
                      </a:endParaRPr>
                    </a:p>
                  </a:txBody>
                  <a:tcPr/>
                </a:tc>
                <a:tc>
                  <a:txBody>
                    <a:bodyPr/>
                    <a:lstStyle/>
                    <a:p>
                      <a:pPr algn="ctr"/>
                      <a:r>
                        <a:rPr lang="hi-IN" u="sng" dirty="0" smtClean="0">
                          <a:solidFill>
                            <a:srgbClr val="FF0000"/>
                          </a:solidFill>
                        </a:rPr>
                        <a:t>छल-कपट/छेड़छाड़ (टैम्‍पर्ड)</a:t>
                      </a:r>
                      <a:endParaRPr lang="en-IN" u="sng" dirty="0">
                        <a:solidFill>
                          <a:srgbClr val="FF0000"/>
                        </a:solidFill>
                      </a:endParaRPr>
                    </a:p>
                  </a:txBody>
                  <a:tcPr/>
                </a:tc>
              </a:tr>
              <a:tr h="370840">
                <a:tc>
                  <a:txBody>
                    <a:bodyPr/>
                    <a:lstStyle/>
                    <a:p>
                      <a:r>
                        <a:rPr lang="hi-IN" sz="1100" b="1" i="0" dirty="0" smtClean="0">
                          <a:solidFill>
                            <a:schemeClr val="tx1"/>
                          </a:solidFill>
                          <a:latin typeface="Roboto Condensed"/>
                        </a:rPr>
                        <a:t>एक ईवीएम को तब खराब/अक्रियाशील कहा जा सकता है जब वे किसी यांत्रिक/इलेक्‍ट्रॉनिक</a:t>
                      </a:r>
                      <a:r>
                        <a:rPr lang="hi-IN" sz="1100" b="1" i="0" baseline="0" dirty="0" smtClean="0">
                          <a:solidFill>
                            <a:schemeClr val="tx1"/>
                          </a:solidFill>
                          <a:latin typeface="Roboto Condensed"/>
                        </a:rPr>
                        <a:t> गड़बड़ी के कारण काम नहीं कर रहे हों। </a:t>
                      </a:r>
                      <a:r>
                        <a:rPr lang="hi-IN" sz="1100" b="1" i="0" dirty="0" smtClean="0">
                          <a:solidFill>
                            <a:schemeClr val="tx1"/>
                          </a:solidFill>
                          <a:latin typeface="Roboto Condensed"/>
                        </a:rPr>
                        <a:t> </a:t>
                      </a:r>
                      <a:endParaRPr lang="en-IN" sz="1100" b="1" i="0" dirty="0">
                        <a:solidFill>
                          <a:schemeClr val="tx1"/>
                        </a:solidFill>
                        <a:latin typeface="Roboto Condensed"/>
                      </a:endParaRPr>
                    </a:p>
                  </a:txBody>
                  <a:tcPr/>
                </a:tc>
                <a:tc>
                  <a:txBody>
                    <a:bodyPr/>
                    <a:lstStyle/>
                    <a:p>
                      <a:r>
                        <a:rPr lang="hi-IN" sz="1100" b="1" i="0" dirty="0" smtClean="0">
                          <a:solidFill>
                            <a:schemeClr val="tx1"/>
                          </a:solidFill>
                          <a:latin typeface="Roboto Condensed"/>
                        </a:rPr>
                        <a:t>ईवीएम को हेर-फेर/टैम्‍पर्ड किया गया तब कहा जा सकता है जब किसी ने उसकी कार्य-प्रणाली में व्‍यवधान करने के लिए</a:t>
                      </a:r>
                      <a:r>
                        <a:rPr lang="hi-IN" sz="1100" b="1" i="0" baseline="0" dirty="0" smtClean="0">
                          <a:solidFill>
                            <a:schemeClr val="tx1"/>
                          </a:solidFill>
                          <a:latin typeface="Roboto Condensed"/>
                        </a:rPr>
                        <a:t> अनधिकृत परिवर्तन किया हो</a:t>
                      </a:r>
                      <a:r>
                        <a:rPr lang="hi-IN" sz="1100" b="1" i="0" dirty="0" smtClean="0">
                          <a:solidFill>
                            <a:schemeClr val="tx1"/>
                          </a:solidFill>
                          <a:latin typeface="Roboto Condensed"/>
                        </a:rPr>
                        <a:t>। उसे ईवीएम में क्रियान्वित तकनीकी सुरक्षा और आयोग द्वारा विहित प्रशासनिक रक्षोपायों की वजह से नकारा जाता है। </a:t>
                      </a:r>
                      <a:endParaRPr lang="en-IN" sz="1100" b="1" i="0" dirty="0">
                        <a:solidFill>
                          <a:schemeClr val="tx1"/>
                        </a:solidFill>
                        <a:latin typeface="Roboto Condensed"/>
                      </a:endParaRPr>
                    </a:p>
                  </a:txBody>
                  <a:tcPr/>
                </a:tc>
              </a:tr>
              <a:tr h="370840">
                <a:tc>
                  <a:txBody>
                    <a:bodyPr/>
                    <a:lstStyle/>
                    <a:p>
                      <a:r>
                        <a:rPr lang="hi-IN" sz="1100" b="1" u="none" dirty="0" smtClean="0">
                          <a:solidFill>
                            <a:schemeClr val="tx1"/>
                          </a:solidFill>
                          <a:latin typeface="Roboto Condensed"/>
                        </a:rPr>
                        <a:t>शब्‍दकोष अर्थ-</a:t>
                      </a:r>
                      <a:r>
                        <a:rPr lang="hi-IN" sz="1100" b="1" u="none" baseline="0" dirty="0" smtClean="0">
                          <a:solidFill>
                            <a:schemeClr val="tx1"/>
                          </a:solidFill>
                          <a:latin typeface="Roboto Condensed"/>
                        </a:rPr>
                        <a:t> कार्य करने या ठीक तरीके से कार्य करने में असफल रहना। </a:t>
                      </a:r>
                      <a:endParaRPr lang="en-IN" sz="1100" b="1" u="none" dirty="0">
                        <a:solidFill>
                          <a:schemeClr val="tx1"/>
                        </a:solidFill>
                        <a:latin typeface="Roboto Condensed"/>
                      </a:endParaRPr>
                    </a:p>
                  </a:txBody>
                  <a:tcPr/>
                </a:tc>
                <a:tc>
                  <a:txBody>
                    <a:bodyPr/>
                    <a:lstStyle/>
                    <a:p>
                      <a:r>
                        <a:rPr lang="hi-IN" sz="1100" b="1" u="none" dirty="0" smtClean="0">
                          <a:solidFill>
                            <a:schemeClr val="tx1"/>
                          </a:solidFill>
                          <a:latin typeface="Roboto Condensed"/>
                        </a:rPr>
                        <a:t>शब्‍दकोष अर्थ-अवैध और विघटनकारी तरीके से बाधा डालना या विशेष रूप से गोपनीय तरीके से बदलाव या समायोजन करना ताकि इच्छित उद्देश्‍य या कार्य को बिगाड़ा जा सके। </a:t>
                      </a:r>
                      <a:endParaRPr lang="en-IN" sz="1100" b="1" u="none" dirty="0">
                        <a:solidFill>
                          <a:schemeClr val="tx1"/>
                        </a:solidFill>
                        <a:latin typeface="Roboto Condensed"/>
                      </a:endParaRPr>
                    </a:p>
                  </a:txBody>
                  <a:tcPr/>
                </a:tc>
              </a:tr>
              <a:tr h="370840">
                <a:tc>
                  <a:txBody>
                    <a:bodyPr/>
                    <a:lstStyle/>
                    <a:p>
                      <a:r>
                        <a:rPr lang="hi-IN" sz="1100" b="1" dirty="0" smtClean="0">
                          <a:solidFill>
                            <a:schemeClr val="tx1"/>
                          </a:solidFill>
                          <a:latin typeface="Roboto Condensed"/>
                        </a:rPr>
                        <a:t>ऐसी सभी खराब ईवीएम निर्वाचन प्रक्रिया से </a:t>
                      </a:r>
                      <a:r>
                        <a:rPr lang="hi-IN" sz="1100" b="1" u="sng" dirty="0" smtClean="0">
                          <a:solidFill>
                            <a:schemeClr val="tx1"/>
                          </a:solidFill>
                          <a:latin typeface="Roboto Condensed"/>
                        </a:rPr>
                        <a:t>शीघ्रता से हटा दी जाती हैं </a:t>
                      </a:r>
                      <a:r>
                        <a:rPr lang="hi-IN" sz="1100" b="1" dirty="0" smtClean="0">
                          <a:solidFill>
                            <a:schemeClr val="tx1"/>
                          </a:solidFill>
                          <a:latin typeface="Roboto Condensed"/>
                        </a:rPr>
                        <a:t>और इसे पूरी तरह से कार्यात्‍मक ईवीएम से बदल दिया जाता है। </a:t>
                      </a:r>
                      <a:endParaRPr lang="en-IN" sz="1100" b="1" dirty="0">
                        <a:solidFill>
                          <a:schemeClr val="tx1"/>
                        </a:solidFill>
                        <a:latin typeface="Roboto Condensed"/>
                      </a:endParaRPr>
                    </a:p>
                  </a:txBody>
                  <a:tcPr/>
                </a:tc>
                <a:tc>
                  <a:txBody>
                    <a:bodyPr/>
                    <a:lstStyle/>
                    <a:p>
                      <a:r>
                        <a:rPr lang="hi-IN" sz="1100" b="1" i="0" u="none" strike="noStrike" cap="none" dirty="0" smtClean="0">
                          <a:solidFill>
                            <a:schemeClr val="tx1"/>
                          </a:solidFill>
                          <a:latin typeface="Roboto Condensed"/>
                          <a:ea typeface="+mn-ea"/>
                          <a:cs typeface="+mn-cs"/>
                          <a:sym typeface="Arial"/>
                        </a:rPr>
                        <a:t>कभी भी किसी भी ईवीएम से छेड़छाड़ की किसी भी घटना का कोई भी प्रमाण नहीं दिया गया है। </a:t>
                      </a:r>
                      <a:endParaRPr lang="en-US" sz="1100" b="1" i="0" u="none" strike="noStrike" cap="none" dirty="0" smtClean="0">
                        <a:solidFill>
                          <a:schemeClr val="tx1"/>
                        </a:solidFill>
                        <a:latin typeface="Roboto Condensed"/>
                        <a:ea typeface="+mn-ea"/>
                        <a:cs typeface="+mn-cs"/>
                        <a:sym typeface="Arial"/>
                      </a:endParaRPr>
                    </a:p>
                  </a:txBody>
                  <a:tcPr/>
                </a:tc>
              </a:tr>
              <a:tr h="370840">
                <a:tc>
                  <a:txBody>
                    <a:bodyPr/>
                    <a:lstStyle/>
                    <a:p>
                      <a:r>
                        <a:rPr lang="hi-IN" sz="1100" b="1" dirty="0" smtClean="0">
                          <a:solidFill>
                            <a:schemeClr val="tx1"/>
                          </a:solidFill>
                          <a:latin typeface="Roboto Condensed"/>
                        </a:rPr>
                        <a:t>किसी भी अन्‍य मशीन की तरह ईवीएम खराब हो सकती है। ऐसी त्रुटियां 3 छद्म मतदानों के दौरान पता लग जाती हैं और उन्‍हें (ईवीएम) को बदल दिया जाता है। </a:t>
                      </a:r>
                      <a:endParaRPr lang="en-IN" sz="1100" b="1" dirty="0">
                        <a:solidFill>
                          <a:schemeClr val="tx1"/>
                        </a:solidFill>
                        <a:latin typeface="Roboto Condensed"/>
                      </a:endParaRPr>
                    </a:p>
                  </a:txBody>
                  <a:tcPr/>
                </a:tc>
                <a:tc>
                  <a:txBody>
                    <a:bodyPr/>
                    <a:lstStyle/>
                    <a:p>
                      <a:r>
                        <a:rPr lang="hi-IN" sz="1100" b="1" i="0" u="none" strike="noStrike" cap="none" smtClean="0">
                          <a:solidFill>
                            <a:schemeClr val="dk1"/>
                          </a:solidFill>
                          <a:effectLst/>
                          <a:latin typeface="+mn-lt"/>
                          <a:ea typeface="+mn-ea"/>
                          <a:cs typeface="+mn-cs"/>
                          <a:sym typeface="Arial"/>
                        </a:rPr>
                        <a:t>छेड़छाड़ की गई ईवीएम अवश्‍य ही </a:t>
                      </a:r>
                      <a:r>
                        <a:rPr lang="hi-IN" sz="1100" b="1" i="0" u="sng" strike="noStrike" cap="none" smtClean="0">
                          <a:solidFill>
                            <a:schemeClr val="dk1"/>
                          </a:solidFill>
                          <a:effectLst/>
                          <a:latin typeface="+mn-lt"/>
                          <a:ea typeface="+mn-ea"/>
                          <a:cs typeface="+mn-cs"/>
                          <a:sym typeface="Arial"/>
                        </a:rPr>
                        <a:t>किसी प्रत्‍याशी विशेष को लाभ पहुंचाने के लिए पूर्व निर्धारित एवं पक्षपातपूर्ण तरीके से कार्य करती है </a:t>
                      </a:r>
                      <a:r>
                        <a:rPr lang="hi-IN" sz="1100" b="1" i="0" u="none" strike="noStrike" cap="none" smtClean="0">
                          <a:solidFill>
                            <a:schemeClr val="dk1"/>
                          </a:solidFill>
                          <a:effectLst/>
                          <a:latin typeface="+mn-lt"/>
                          <a:ea typeface="+mn-ea"/>
                          <a:cs typeface="+mn-cs"/>
                          <a:sym typeface="Arial"/>
                        </a:rPr>
                        <a:t>और मशीन का यह पक्षपातपूर्ण व्‍यवहार दोहराने योग्‍य/प्रदर्शन किए जाने योग्‍य होना चाहिए। </a:t>
                      </a:r>
                      <a:endParaRPr lang="en-US" sz="1100" b="1" i="0" u="none" strike="noStrike" cap="none" dirty="0" smtClean="0">
                        <a:solidFill>
                          <a:schemeClr val="tx1"/>
                        </a:solidFill>
                        <a:latin typeface="Roboto Condensed"/>
                        <a:ea typeface="+mn-ea"/>
                        <a:cs typeface="+mn-cs"/>
                        <a:sym typeface="Arial"/>
                      </a:endParaRPr>
                    </a:p>
                  </a:txBody>
                  <a:tcPr/>
                </a:tc>
              </a:tr>
            </a:tbl>
          </a:graphicData>
        </a:graphic>
      </p:graphicFrame>
      <p:sp>
        <p:nvSpPr>
          <p:cNvPr id="5" name="TextBox 4"/>
          <p:cNvSpPr txBox="1"/>
          <p:nvPr/>
        </p:nvSpPr>
        <p:spPr>
          <a:xfrm>
            <a:off x="0" y="4620280"/>
            <a:ext cx="5072222" cy="276999"/>
          </a:xfrm>
          <a:prstGeom prst="rect">
            <a:avLst/>
          </a:prstGeom>
          <a:noFill/>
        </p:spPr>
        <p:txBody>
          <a:bodyPr wrap="none" rtlCol="0">
            <a:spAutoFit/>
          </a:bodyPr>
          <a:lstStyle/>
          <a:p>
            <a:pPr>
              <a:buFont typeface="Wingdings" pitchFamily="2" charset="2"/>
              <a:buChar char="v"/>
            </a:pPr>
            <a:r>
              <a:rPr lang="hi-IN" sz="1200" b="1" dirty="0" smtClean="0">
                <a:solidFill>
                  <a:srgbClr val="FF0000"/>
                </a:solidFill>
                <a:cs typeface="+mj-cs"/>
              </a:rPr>
              <a:t>हालांकि, </a:t>
            </a:r>
            <a:r>
              <a:rPr lang="hi-IN" sz="1200" b="1" u="sng" dirty="0" smtClean="0">
                <a:solidFill>
                  <a:srgbClr val="FF0000"/>
                </a:solidFill>
                <a:cs typeface="+mj-cs"/>
              </a:rPr>
              <a:t>ईवीएम से छेड़छाड़ की कोई भी घटना अब तक नहीं पाई गई है</a:t>
            </a:r>
            <a:r>
              <a:rPr lang="hi-IN" sz="1200" b="1" dirty="0" smtClean="0">
                <a:solidFill>
                  <a:srgbClr val="FF0000"/>
                </a:solidFill>
                <a:cs typeface="+mj-cs"/>
              </a:rPr>
              <a:t>। </a:t>
            </a:r>
            <a:endParaRPr lang="en-IN" sz="1200" b="1" dirty="0">
              <a:solidFill>
                <a:srgbClr val="FF0000"/>
              </a:solidFill>
              <a:cs typeface="+mj-cs"/>
            </a:endParaRPr>
          </a:p>
        </p:txBody>
      </p:sp>
    </p:spTree>
    <p:extLst>
      <p:ext uri="{BB962C8B-B14F-4D97-AF65-F5344CB8AC3E}">
        <p14:creationId xmlns:p14="http://schemas.microsoft.com/office/powerpoint/2010/main" val="30784642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57200" y="3257550"/>
            <a:ext cx="4946676" cy="1159800"/>
          </a:xfrm>
          <a:prstGeom prst="rect">
            <a:avLst/>
          </a:prstGeom>
        </p:spPr>
        <p:txBody>
          <a:bodyPr lIns="91425" tIns="91425" rIns="91425" bIns="91425" anchor="b" anchorCtr="0">
            <a:noAutofit/>
          </a:bodyPr>
          <a:lstStyle/>
          <a:p>
            <a:pPr lvl="0"/>
            <a:r>
              <a:rPr lang="hi-IN" dirty="0" smtClean="0">
                <a:cs typeface="+mj-cs"/>
              </a:rPr>
              <a:t>अन्‍य देशों में इलेक्‍ट्रॉनिक मतदान </a:t>
            </a:r>
            <a:endParaRPr lang="en" dirty="0">
              <a:cs typeface="+mj-cs"/>
            </a:endParaRPr>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45</a:t>
            </a:fld>
            <a:endParaRPr lang="en"/>
          </a:p>
        </p:txBody>
      </p:sp>
    </p:spTree>
    <p:extLst>
      <p:ext uri="{BB962C8B-B14F-4D97-AF65-F5344CB8AC3E}">
        <p14:creationId xmlns:p14="http://schemas.microsoft.com/office/powerpoint/2010/main" val="18324866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814275" y="392575"/>
            <a:ext cx="5258400" cy="766200"/>
          </a:xfrm>
          <a:prstGeom prst="rect">
            <a:avLst/>
          </a:prstGeom>
        </p:spPr>
        <p:txBody>
          <a:bodyPr lIns="91425" tIns="91425" rIns="91425" bIns="91425" anchor="ctr" anchorCtr="0">
            <a:noAutofit/>
          </a:bodyPr>
          <a:lstStyle/>
          <a:p>
            <a:pPr lvl="0">
              <a:spcBef>
                <a:spcPts val="0"/>
              </a:spcBef>
              <a:buNone/>
            </a:pPr>
            <a:r>
              <a:rPr lang="hi-IN" sz="1600" dirty="0">
                <a:cs typeface="+mj-cs"/>
              </a:rPr>
              <a:t>अन्य </a:t>
            </a:r>
            <a:r>
              <a:rPr lang="hi-IN" sz="1600" dirty="0" smtClean="0">
                <a:cs typeface="+mj-cs"/>
              </a:rPr>
              <a:t>देशों में इलेक्ट्रॉनिक मतदान के विभिन्‍न रूप   </a:t>
            </a:r>
            <a:endParaRPr lang="en" sz="1600" dirty="0">
              <a:cs typeface="+mj-cs"/>
            </a:endParaRPr>
          </a:p>
        </p:txBody>
      </p:sp>
      <p:sp>
        <p:nvSpPr>
          <p:cNvPr id="322" name="Shape 322"/>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46</a:t>
            </a:fld>
            <a:endParaRPr lang="en"/>
          </a:p>
        </p:txBody>
      </p:sp>
      <p:grpSp>
        <p:nvGrpSpPr>
          <p:cNvPr id="2" name="Shape 326"/>
          <p:cNvGrpSpPr/>
          <p:nvPr/>
        </p:nvGrpSpPr>
        <p:grpSpPr>
          <a:xfrm>
            <a:off x="263100" y="580105"/>
            <a:ext cx="407743" cy="391135"/>
            <a:chOff x="5233525" y="4954450"/>
            <a:chExt cx="538275" cy="516350"/>
          </a:xfrm>
        </p:grpSpPr>
        <p:sp>
          <p:nvSpPr>
            <p:cNvPr id="327" name="Shape 327"/>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8" name="Shape 328"/>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9" name="Shape 329"/>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0" name="Shape 330"/>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1" name="Shape 331"/>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2" name="Shape 332"/>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3" name="Shape 333"/>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4" name="Shape 334"/>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5" name="Shape 335"/>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6" name="Shape 336"/>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7" name="Shape 337"/>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98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aphicFrame>
        <p:nvGraphicFramePr>
          <p:cNvPr id="33" name="Diagram 32"/>
          <p:cNvGraphicFramePr/>
          <p:nvPr>
            <p:extLst>
              <p:ext uri="{D42A27DB-BD31-4B8C-83A1-F6EECF244321}">
                <p14:modId xmlns:p14="http://schemas.microsoft.com/office/powerpoint/2010/main" val="3802283749"/>
              </p:ext>
            </p:extLst>
          </p:nvPr>
        </p:nvGraphicFramePr>
        <p:xfrm>
          <a:off x="463269" y="1275606"/>
          <a:ext cx="7239000"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7748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देश विशिष्ट विवरण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47</a:t>
            </a:fld>
            <a:endParaRPr lang="en"/>
          </a:p>
        </p:txBody>
      </p:sp>
      <p:sp>
        <p:nvSpPr>
          <p:cNvPr id="4" name="Rectangle 3"/>
          <p:cNvSpPr/>
          <p:nvPr/>
        </p:nvSpPr>
        <p:spPr>
          <a:xfrm>
            <a:off x="152400" y="1342555"/>
            <a:ext cx="8610600" cy="2044149"/>
          </a:xfrm>
          <a:prstGeom prst="rect">
            <a:avLst/>
          </a:prstGeom>
        </p:spPr>
        <p:txBody>
          <a:bodyPr wrap="square">
            <a:spAutoFit/>
          </a:bodyPr>
          <a:lstStyle/>
          <a:p>
            <a:pPr lvl="0" algn="just"/>
            <a:r>
              <a:rPr lang="hi-IN" b="1" u="sng" dirty="0" smtClean="0"/>
              <a:t>ईवीएम का उपयोग करने वाले अन्य देश (डीआरएम): </a:t>
            </a:r>
          </a:p>
          <a:p>
            <a:pPr lvl="0" algn="just"/>
            <a:r>
              <a:rPr lang="hi-IN" dirty="0"/>
              <a:t>संयुक्त राज्य अमेरिका, आस्ट्रेलिया, </a:t>
            </a:r>
            <a:r>
              <a:rPr lang="hi-IN" dirty="0" smtClean="0"/>
              <a:t>बेल्जियम</a:t>
            </a:r>
            <a:r>
              <a:rPr lang="hi-IN" dirty="0"/>
              <a:t>, बुल्गारिया, इटली, स्विटरजलैंड, कनाडा, मैक्सिको, अर्जेन्टीना, ब्राजील, चिली, पेरू, </a:t>
            </a:r>
            <a:r>
              <a:rPr lang="hi-IN" dirty="0" smtClean="0"/>
              <a:t>वेनेजुएला, नामीबिया, नेपाल, </a:t>
            </a:r>
            <a:r>
              <a:rPr lang="hi-IN" dirty="0"/>
              <a:t>भूटान, आर्मेनिया</a:t>
            </a:r>
            <a:r>
              <a:rPr lang="hi-IN" dirty="0" smtClean="0"/>
              <a:t>, बांग्लादेश।</a:t>
            </a:r>
            <a:endParaRPr lang="en-IN" dirty="0" smtClean="0"/>
          </a:p>
          <a:p>
            <a:pPr lvl="0" algn="just"/>
            <a:endParaRPr lang="en-IN" dirty="0" smtClean="0"/>
          </a:p>
          <a:p>
            <a:pPr algn="just">
              <a:buFont typeface="Wingdings" pitchFamily="2" charset="2"/>
              <a:buChar char="v"/>
            </a:pPr>
            <a:r>
              <a:rPr lang="hi-IN" dirty="0" smtClean="0">
                <a:latin typeface="Roboto Condensed"/>
              </a:rPr>
              <a:t> वर्तमान में, संयुक्त राज्य अमेरिका में, </a:t>
            </a:r>
            <a:r>
              <a:rPr lang="hi-IN" b="1" u="sng" dirty="0" smtClean="0">
                <a:latin typeface="Roboto Condensed"/>
              </a:rPr>
              <a:t>27 राज्यों में प्रत्यक्ष रिकार्डिंग मशीनों का उपयोग किया जाता है</a:t>
            </a:r>
            <a:r>
              <a:rPr lang="hi-IN" b="1" dirty="0" smtClean="0">
                <a:latin typeface="Roboto Condensed"/>
              </a:rPr>
              <a:t> </a:t>
            </a:r>
            <a:r>
              <a:rPr lang="hi-IN" dirty="0" smtClean="0">
                <a:latin typeface="Roboto Condensed"/>
              </a:rPr>
              <a:t>जिनमें से </a:t>
            </a:r>
            <a:r>
              <a:rPr lang="hi-IN" b="1" u="sng" dirty="0" smtClean="0">
                <a:latin typeface="Roboto Condensed"/>
              </a:rPr>
              <a:t>15 राज्यों में पेपर ऑडिट ट्रेल का उपयोग किया जाता है।</a:t>
            </a:r>
            <a:r>
              <a:rPr lang="hi-IN" dirty="0" smtClean="0">
                <a:latin typeface="Roboto Condensed"/>
              </a:rPr>
              <a:t> </a:t>
            </a:r>
          </a:p>
          <a:p>
            <a:pPr algn="just">
              <a:buFont typeface="Wingdings" pitchFamily="2" charset="2"/>
              <a:buChar char="v"/>
            </a:pPr>
            <a:endParaRPr lang="hi-IN" dirty="0">
              <a:latin typeface="Roboto Condensed"/>
            </a:endParaRPr>
          </a:p>
          <a:p>
            <a:pPr algn="just">
              <a:buFont typeface="Wingdings" pitchFamily="2" charset="2"/>
              <a:buChar char="v"/>
            </a:pPr>
            <a:r>
              <a:rPr lang="hi-IN" dirty="0" smtClean="0">
                <a:latin typeface="Roboto Condensed"/>
              </a:rPr>
              <a:t>अन्य मतदान तरीकों में </a:t>
            </a:r>
            <a:r>
              <a:rPr lang="hi-IN" b="1" u="sng" dirty="0" smtClean="0">
                <a:latin typeface="Roboto Condensed"/>
              </a:rPr>
              <a:t>आप्टीकल स्कैन पेपर बैलेट सिस्टम, बैलेट मार्किंग डिवाइसेज़ और पंच कार्ड बैलेट</a:t>
            </a:r>
            <a:r>
              <a:rPr lang="hi-IN" dirty="0" smtClean="0">
                <a:latin typeface="Roboto Condensed"/>
              </a:rPr>
              <a:t> शामिल हैं। </a:t>
            </a:r>
            <a:endParaRPr lang="en-US" dirty="0"/>
          </a:p>
          <a:p>
            <a:pPr algn="just"/>
            <a:endParaRPr lang="en-IN" dirty="0">
              <a:latin typeface="Roboto Condensed"/>
            </a:endParaRPr>
          </a:p>
          <a:p>
            <a:pPr algn="just">
              <a:lnSpc>
                <a:spcPts val="60"/>
              </a:lnSpc>
            </a:pPr>
            <a:r>
              <a:rPr lang="en-IN" sz="1000" dirty="0">
                <a:latin typeface="Times New Roman" panose="02020603050405020304" pitchFamily="18" charset="0"/>
                <a:ea typeface="Times New Roman" panose="02020603050405020304" pitchFamily="18" charset="0"/>
                <a:cs typeface="Arial" panose="020B0604020202020204" pitchFamily="34" charset="0"/>
              </a:rPr>
              <a:t> </a:t>
            </a:r>
            <a:endParaRPr lang="en-IN" sz="1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73590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57200" y="3257550"/>
            <a:ext cx="4946676" cy="1159800"/>
          </a:xfrm>
          <a:prstGeom prst="rect">
            <a:avLst/>
          </a:prstGeom>
        </p:spPr>
        <p:txBody>
          <a:bodyPr lIns="91425" tIns="91425" rIns="91425" bIns="91425" anchor="b" anchorCtr="0">
            <a:noAutofit/>
          </a:bodyPr>
          <a:lstStyle/>
          <a:p>
            <a:pPr lvl="0"/>
            <a:r>
              <a:rPr lang="hi-IN" dirty="0" smtClean="0">
                <a:cs typeface="+mj-cs"/>
              </a:rPr>
              <a:t>कुछ देशों ने इलेक्‍ट्रॉनिक वोटिंग का उपयोग क्‍यों बंद कर दिया </a:t>
            </a:r>
            <a:endParaRPr lang="en" dirty="0">
              <a:cs typeface="+mj-cs"/>
            </a:endParaRPr>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48</a:t>
            </a:fld>
            <a:endParaRPr lang="en"/>
          </a:p>
        </p:txBody>
      </p:sp>
    </p:spTree>
    <p:extLst>
      <p:ext uri="{BB962C8B-B14F-4D97-AF65-F5344CB8AC3E}">
        <p14:creationId xmlns:p14="http://schemas.microsoft.com/office/powerpoint/2010/main" val="18324866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49</a:t>
            </a:fld>
            <a:endParaRPr lang="en"/>
          </a:p>
        </p:txBody>
      </p:sp>
      <p:graphicFrame>
        <p:nvGraphicFramePr>
          <p:cNvPr id="3" name="Content Placeholder 3"/>
          <p:cNvGraphicFramePr>
            <a:graphicFrameLocks/>
          </p:cNvGraphicFramePr>
          <p:nvPr>
            <p:extLst>
              <p:ext uri="{D42A27DB-BD31-4B8C-83A1-F6EECF244321}">
                <p14:modId xmlns:p14="http://schemas.microsoft.com/office/powerpoint/2010/main" val="2750361975"/>
              </p:ext>
            </p:extLst>
          </p:nvPr>
        </p:nvGraphicFramePr>
        <p:xfrm>
          <a:off x="179512" y="630901"/>
          <a:ext cx="8856984" cy="4297680"/>
        </p:xfrm>
        <a:graphic>
          <a:graphicData uri="http://schemas.openxmlformats.org/drawingml/2006/table">
            <a:tbl>
              <a:tblPr firstRow="1" bandRow="1">
                <a:tableStyleId>{5C22544A-7EE6-4342-B048-85BDC9FD1C3A}</a:tableStyleId>
              </a:tblPr>
              <a:tblGrid>
                <a:gridCol w="4428492">
                  <a:extLst>
                    <a:ext uri="{9D8B030D-6E8A-4147-A177-3AD203B41FA5}">
                      <a16:colId xmlns:a16="http://schemas.microsoft.com/office/drawing/2014/main" xmlns="" val="20000"/>
                    </a:ext>
                  </a:extLst>
                </a:gridCol>
                <a:gridCol w="4428492">
                  <a:extLst>
                    <a:ext uri="{9D8B030D-6E8A-4147-A177-3AD203B41FA5}">
                      <a16:colId xmlns:a16="http://schemas.microsoft.com/office/drawing/2014/main" xmlns="" val="20001"/>
                    </a:ext>
                  </a:extLst>
                </a:gridCol>
              </a:tblGrid>
              <a:tr h="297617">
                <a:tc>
                  <a:txBody>
                    <a:bodyPr/>
                    <a:lstStyle/>
                    <a:p>
                      <a:r>
                        <a:rPr lang="hi-IN" sz="1600" dirty="0" smtClean="0">
                          <a:latin typeface="Calibri" pitchFamily="34" charset="0"/>
                          <a:cs typeface="+mj-cs"/>
                        </a:rPr>
                        <a:t>ईसीआई ईवीएम </a:t>
                      </a:r>
                      <a:endParaRPr lang="en-IN" sz="1600" dirty="0">
                        <a:latin typeface="Calibri" pitchFamily="34" charset="0"/>
                        <a:cs typeface="+mj-cs"/>
                      </a:endParaRPr>
                    </a:p>
                  </a:txBody>
                  <a:tcPr/>
                </a:tc>
                <a:tc>
                  <a:txBody>
                    <a:bodyPr/>
                    <a:lstStyle/>
                    <a:p>
                      <a:r>
                        <a:rPr lang="hi-IN" sz="1600" dirty="0" smtClean="0">
                          <a:latin typeface="Calibri" pitchFamily="34" charset="0"/>
                          <a:cs typeface="+mj-cs"/>
                        </a:rPr>
                        <a:t>विदेशी ईवीएम </a:t>
                      </a:r>
                      <a:endParaRPr lang="en-IN" sz="1600" dirty="0">
                        <a:latin typeface="Calibri" pitchFamily="34" charset="0"/>
                        <a:cs typeface="+mj-cs"/>
                      </a:endParaRPr>
                    </a:p>
                  </a:txBody>
                  <a:tcPr/>
                </a:tc>
                <a:extLst>
                  <a:ext uri="{0D108BD9-81ED-4DB2-BD59-A6C34878D82A}">
                    <a16:rowId xmlns:a16="http://schemas.microsoft.com/office/drawing/2014/main" xmlns="" val="10000"/>
                  </a:ext>
                </a:extLst>
              </a:tr>
              <a:tr h="297617">
                <a:tc>
                  <a:txBody>
                    <a:bodyPr/>
                    <a:lstStyle/>
                    <a:p>
                      <a:r>
                        <a:rPr lang="hi-IN" sz="1600" dirty="0" smtClean="0">
                          <a:latin typeface="Calibri" pitchFamily="34" charset="0"/>
                          <a:cs typeface="+mj-cs"/>
                        </a:rPr>
                        <a:t>स्‍टैंड अलोन</a:t>
                      </a:r>
                      <a:endParaRPr lang="en-IN" sz="1600" dirty="0">
                        <a:latin typeface="Calibri" pitchFamily="34" charset="0"/>
                        <a:cs typeface="+mj-cs"/>
                      </a:endParaRPr>
                    </a:p>
                  </a:txBody>
                  <a:tcPr/>
                </a:tc>
                <a:tc>
                  <a:txBody>
                    <a:bodyPr/>
                    <a:lstStyle/>
                    <a:p>
                      <a:r>
                        <a:rPr lang="hi-IN" sz="1600" dirty="0" smtClean="0">
                          <a:latin typeface="Calibri" pitchFamily="34" charset="0"/>
                          <a:cs typeface="+mj-cs"/>
                        </a:rPr>
                        <a:t>अधिकतर नेटवर्क से जुड़े हुए। </a:t>
                      </a:r>
                      <a:endParaRPr lang="en-IN" sz="1600" dirty="0">
                        <a:latin typeface="Calibri" pitchFamily="34" charset="0"/>
                        <a:cs typeface="+mj-cs"/>
                      </a:endParaRPr>
                    </a:p>
                  </a:txBody>
                  <a:tcPr/>
                </a:tc>
                <a:extLst>
                  <a:ext uri="{0D108BD9-81ED-4DB2-BD59-A6C34878D82A}">
                    <a16:rowId xmlns:a16="http://schemas.microsoft.com/office/drawing/2014/main" xmlns="" val="10001"/>
                  </a:ext>
                </a:extLst>
              </a:tr>
              <a:tr h="297617">
                <a:tc>
                  <a:txBody>
                    <a:bodyPr/>
                    <a:lstStyle/>
                    <a:p>
                      <a:r>
                        <a:rPr lang="hi-IN" sz="1600" dirty="0" smtClean="0">
                          <a:latin typeface="Calibri" pitchFamily="34" charset="0"/>
                          <a:cs typeface="+mj-cs"/>
                        </a:rPr>
                        <a:t>सार्वजनिक क्षेत्र के श्रेष्‍ठ उपक्रमों में विनिर्मित </a:t>
                      </a:r>
                      <a:endParaRPr lang="en-IN" sz="1600" dirty="0">
                        <a:latin typeface="Calibri" pitchFamily="34" charset="0"/>
                        <a:cs typeface="+mj-cs"/>
                      </a:endParaRPr>
                    </a:p>
                  </a:txBody>
                  <a:tcPr/>
                </a:tc>
                <a:tc>
                  <a:txBody>
                    <a:bodyPr/>
                    <a:lstStyle/>
                    <a:p>
                      <a:r>
                        <a:rPr lang="hi-IN" sz="1600" dirty="0" smtClean="0">
                          <a:latin typeface="Calibri" pitchFamily="34" charset="0"/>
                          <a:cs typeface="+mj-cs"/>
                        </a:rPr>
                        <a:t>पूरी तरह से निजी कम्‍पनियों द्वारा विनिर्मित </a:t>
                      </a:r>
                      <a:endParaRPr lang="en-IN" sz="1600" dirty="0">
                        <a:latin typeface="Calibri" pitchFamily="34" charset="0"/>
                        <a:cs typeface="+mj-cs"/>
                      </a:endParaRPr>
                    </a:p>
                  </a:txBody>
                  <a:tcPr/>
                </a:tc>
                <a:extLst>
                  <a:ext uri="{0D108BD9-81ED-4DB2-BD59-A6C34878D82A}">
                    <a16:rowId xmlns:a16="http://schemas.microsoft.com/office/drawing/2014/main" xmlns="" val="10002"/>
                  </a:ext>
                </a:extLst>
              </a:tr>
              <a:tr h="514065">
                <a:tc>
                  <a:txBody>
                    <a:bodyPr/>
                    <a:lstStyle/>
                    <a:p>
                      <a:r>
                        <a:rPr lang="hi-IN" sz="1600" dirty="0" smtClean="0">
                          <a:latin typeface="Calibri" pitchFamily="34" charset="0"/>
                          <a:cs typeface="+mj-cs"/>
                        </a:rPr>
                        <a:t>एक स्‍वतंत्र तकनीकी विशेषज्ञ समिति द्वारा सत्‍यापित एवं प्रमाणित </a:t>
                      </a:r>
                      <a:endParaRPr lang="en-IN" sz="1600" dirty="0">
                        <a:latin typeface="Calibri" pitchFamily="34" charset="0"/>
                        <a:cs typeface="+mj-cs"/>
                      </a:endParaRPr>
                    </a:p>
                  </a:txBody>
                  <a:tcPr/>
                </a:tc>
                <a:tc>
                  <a:txBody>
                    <a:bodyPr/>
                    <a:lstStyle/>
                    <a:p>
                      <a:r>
                        <a:rPr lang="hi-IN" sz="1600" dirty="0" smtClean="0">
                          <a:latin typeface="Calibri" pitchFamily="34" charset="0"/>
                          <a:cs typeface="+mj-cs"/>
                        </a:rPr>
                        <a:t>ऐसे कोई भी सशक्‍त एवं स्‍वतंत्र प्रमाणन/जांच का न होना </a:t>
                      </a:r>
                      <a:endParaRPr lang="en-IN" sz="1600" dirty="0">
                        <a:latin typeface="Calibri" pitchFamily="34" charset="0"/>
                        <a:cs typeface="+mj-cs"/>
                      </a:endParaRPr>
                    </a:p>
                  </a:txBody>
                  <a:tcPr/>
                </a:tc>
                <a:extLst>
                  <a:ext uri="{0D108BD9-81ED-4DB2-BD59-A6C34878D82A}">
                    <a16:rowId xmlns:a16="http://schemas.microsoft.com/office/drawing/2014/main" xmlns="" val="10003"/>
                  </a:ext>
                </a:extLst>
              </a:tr>
              <a:tr h="514065">
                <a:tc>
                  <a:txBody>
                    <a:bodyPr/>
                    <a:lstStyle/>
                    <a:p>
                      <a:r>
                        <a:rPr lang="hi-IN" sz="1600" dirty="0" smtClean="0">
                          <a:latin typeface="Calibri" pitchFamily="34" charset="0"/>
                          <a:cs typeface="+mj-cs"/>
                        </a:rPr>
                        <a:t>डाटा आंतरिक रूप से संग्रहित किया जाता है और किसी भी यंत्र द्वारा हस्‍तांतरणीय नहीं होता है। </a:t>
                      </a:r>
                      <a:endParaRPr lang="en-IN" sz="1600" dirty="0">
                        <a:latin typeface="Calibri" pitchFamily="34" charset="0"/>
                        <a:cs typeface="+mj-cs"/>
                      </a:endParaRPr>
                    </a:p>
                  </a:txBody>
                  <a:tcPr/>
                </a:tc>
                <a:tc>
                  <a:txBody>
                    <a:bodyPr/>
                    <a:lstStyle/>
                    <a:p>
                      <a:r>
                        <a:rPr lang="hi-IN" sz="1600" dirty="0" smtClean="0">
                          <a:latin typeface="Calibri" pitchFamily="34" charset="0"/>
                          <a:cs typeface="+mj-cs"/>
                        </a:rPr>
                        <a:t>डीआरएम में दर्ज मतदान आंकड़े सीडी आदि के द्वारा अंतरित किए जाते हैं। </a:t>
                      </a:r>
                      <a:endParaRPr lang="en-IN" sz="1600" dirty="0">
                        <a:latin typeface="Calibri" pitchFamily="34" charset="0"/>
                        <a:cs typeface="+mj-cs"/>
                      </a:endParaRPr>
                    </a:p>
                  </a:txBody>
                  <a:tcPr/>
                </a:tc>
                <a:extLst>
                  <a:ext uri="{0D108BD9-81ED-4DB2-BD59-A6C34878D82A}">
                    <a16:rowId xmlns:a16="http://schemas.microsoft.com/office/drawing/2014/main" xmlns="" val="10004"/>
                  </a:ext>
                </a:extLst>
              </a:tr>
              <a:tr h="730513">
                <a:tc>
                  <a:txBody>
                    <a:bodyPr/>
                    <a:lstStyle/>
                    <a:p>
                      <a:r>
                        <a:rPr lang="hi-IN" sz="1600" dirty="0" smtClean="0">
                          <a:latin typeface="Calibri" pitchFamily="34" charset="0"/>
                          <a:cs typeface="+mj-cs"/>
                        </a:rPr>
                        <a:t>उपयोग, भंडारण, परिवहन एवं ट्रैकिंग के लिए एक सिरे से दूसरे सिरे तक के सम्‍पूर्ण सिक्‍यूरिटी प्रोटोकॉल </a:t>
                      </a:r>
                      <a:endParaRPr lang="en-IN" sz="1600" dirty="0">
                        <a:latin typeface="Calibri" pitchFamily="34" charset="0"/>
                        <a:cs typeface="+mj-cs"/>
                      </a:endParaRPr>
                    </a:p>
                  </a:txBody>
                  <a:tcPr/>
                </a:tc>
                <a:tc>
                  <a:txBody>
                    <a:bodyPr/>
                    <a:lstStyle/>
                    <a:p>
                      <a:r>
                        <a:rPr lang="hi-IN" sz="1600" dirty="0" smtClean="0">
                          <a:latin typeface="Calibri" pitchFamily="34" charset="0"/>
                          <a:cs typeface="+mj-cs"/>
                        </a:rPr>
                        <a:t>ऐसा कोई प्रोटोकॉल नहीं है, उदाहरण- आयरलैंड में। </a:t>
                      </a:r>
                      <a:endParaRPr lang="en-IN" sz="1600" dirty="0">
                        <a:latin typeface="Calibri" pitchFamily="34" charset="0"/>
                        <a:cs typeface="+mj-cs"/>
                      </a:endParaRPr>
                    </a:p>
                  </a:txBody>
                  <a:tcPr/>
                </a:tc>
                <a:extLst>
                  <a:ext uri="{0D108BD9-81ED-4DB2-BD59-A6C34878D82A}">
                    <a16:rowId xmlns:a16="http://schemas.microsoft.com/office/drawing/2014/main" xmlns="" val="10005"/>
                  </a:ext>
                </a:extLst>
              </a:tr>
              <a:tr h="514065">
                <a:tc>
                  <a:txBody>
                    <a:bodyPr/>
                    <a:lstStyle/>
                    <a:p>
                      <a:r>
                        <a:rPr lang="hi-IN" sz="1600" dirty="0" smtClean="0">
                          <a:latin typeface="Calibri" pitchFamily="34" charset="0"/>
                          <a:cs typeface="+mj-cs"/>
                        </a:rPr>
                        <a:t>सम्‍पूर्ण देश में विधिक ढांचे</a:t>
                      </a:r>
                      <a:r>
                        <a:rPr lang="hi-IN" sz="1600" baseline="0" dirty="0" smtClean="0">
                          <a:latin typeface="Calibri" pitchFamily="34" charset="0"/>
                          <a:cs typeface="+mj-cs"/>
                        </a:rPr>
                        <a:t> के अनुसार प्रशासनिक एवं भौतिक सुरक्षा </a:t>
                      </a:r>
                      <a:endParaRPr lang="en-IN" sz="1600" dirty="0">
                        <a:latin typeface="Calibri" pitchFamily="34" charset="0"/>
                        <a:cs typeface="+mj-cs"/>
                      </a:endParaRPr>
                    </a:p>
                  </a:txBody>
                  <a:tcPr/>
                </a:tc>
                <a:tc>
                  <a:txBody>
                    <a:bodyPr/>
                    <a:lstStyle/>
                    <a:p>
                      <a:r>
                        <a:rPr lang="hi-IN" sz="1600" dirty="0" smtClean="0">
                          <a:latin typeface="Calibri" pitchFamily="34" charset="0"/>
                          <a:cs typeface="+mj-cs"/>
                        </a:rPr>
                        <a:t>ऐसा कोई कानूनी ढांचा नहीं है, उदाहरण- नीदरलैण्‍ड में </a:t>
                      </a:r>
                      <a:endParaRPr lang="en-IN" sz="1600" dirty="0">
                        <a:latin typeface="Calibri" pitchFamily="34" charset="0"/>
                        <a:cs typeface="+mj-cs"/>
                      </a:endParaRPr>
                    </a:p>
                  </a:txBody>
                  <a:tcPr/>
                </a:tc>
                <a:extLst>
                  <a:ext uri="{0D108BD9-81ED-4DB2-BD59-A6C34878D82A}">
                    <a16:rowId xmlns:a16="http://schemas.microsoft.com/office/drawing/2014/main" xmlns="" val="10006"/>
                  </a:ext>
                </a:extLst>
              </a:tr>
              <a:tr h="730513">
                <a:tc>
                  <a:txBody>
                    <a:bodyPr/>
                    <a:lstStyle/>
                    <a:p>
                      <a:r>
                        <a:rPr lang="hi-IN" sz="1600" dirty="0" smtClean="0">
                          <a:latin typeface="Calibri" pitchFamily="34" charset="0"/>
                          <a:cs typeface="+mj-cs"/>
                        </a:rPr>
                        <a:t>डाले गए प्रत्‍येक मत की मतदाता द्वारा सत्‍यापनीयता एवं लेखा-परीक्षणीयता </a:t>
                      </a:r>
                      <a:endParaRPr lang="en-IN" sz="1600" dirty="0">
                        <a:latin typeface="Calibri" pitchFamily="34" charset="0"/>
                        <a:cs typeface="+mj-cs"/>
                      </a:endParaRPr>
                    </a:p>
                  </a:txBody>
                  <a:tcPr/>
                </a:tc>
                <a:tc>
                  <a:txBody>
                    <a:bodyPr/>
                    <a:lstStyle/>
                    <a:p>
                      <a:r>
                        <a:rPr lang="hi-IN" sz="1400" dirty="0" smtClean="0">
                          <a:latin typeface="Calibri" pitchFamily="34" charset="0"/>
                          <a:cs typeface="+mj-cs"/>
                        </a:rPr>
                        <a:t>एनईडीएपी मशीनों में ऐसी सुविधा का अभाव - जर्मनी के उच्‍चतम न्‍यायालय ने इन्‍हें असंवैधानिक करार दिया क्‍योंकि</a:t>
                      </a:r>
                      <a:r>
                        <a:rPr lang="hi-IN" sz="1400" baseline="0" dirty="0" smtClean="0">
                          <a:latin typeface="Calibri" pitchFamily="34" charset="0"/>
                          <a:cs typeface="+mj-cs"/>
                        </a:rPr>
                        <a:t> इनमें लोक निरीक्षणीयता का अभाव था </a:t>
                      </a:r>
                      <a:endParaRPr lang="en-IN" sz="1400" dirty="0">
                        <a:latin typeface="Calibri" pitchFamily="34" charset="0"/>
                        <a:cs typeface="+mj-cs"/>
                      </a:endParaRPr>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051847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rtl="0">
              <a:spcBef>
                <a:spcPts val="0"/>
              </a:spcBef>
              <a:buNone/>
            </a:pPr>
            <a:r>
              <a:rPr lang="en" sz="2400" dirty="0" smtClean="0"/>
              <a:t> </a:t>
            </a:r>
            <a:r>
              <a:rPr lang="hi-IN" sz="2400" dirty="0" smtClean="0"/>
              <a:t>तकनीकी विशेषज्ञ समिति </a:t>
            </a:r>
            <a:endParaRPr lang="en" sz="2400" dirty="0"/>
          </a:p>
        </p:txBody>
      </p:sp>
      <p:sp>
        <p:nvSpPr>
          <p:cNvPr id="223" name="Shape 223"/>
          <p:cNvSpPr txBox="1">
            <a:spLocks noGrp="1"/>
          </p:cNvSpPr>
          <p:nvPr>
            <p:ph type="subTitle" idx="1"/>
          </p:nvPr>
        </p:nvSpPr>
        <p:spPr>
          <a:xfrm>
            <a:off x="463525" y="3975448"/>
            <a:ext cx="4094400" cy="784800"/>
          </a:xfrm>
          <a:prstGeom prst="rect">
            <a:avLst/>
          </a:prstGeom>
        </p:spPr>
        <p:txBody>
          <a:bodyPr lIns="91425" tIns="91425" rIns="91425" bIns="91425" anchor="t" anchorCtr="0">
            <a:noAutofit/>
          </a:bodyPr>
          <a:lstStyle/>
          <a:p>
            <a:pPr lvl="0" rtl="0">
              <a:spcBef>
                <a:spcPts val="0"/>
              </a:spcBef>
              <a:buNone/>
            </a:pPr>
            <a:r>
              <a:rPr lang="hi-IN" b="1" dirty="0" smtClean="0"/>
              <a:t>स्वतंत्र मूल्यांकन </a:t>
            </a:r>
            <a:r>
              <a:rPr lang="en-IN" b="1" dirty="0" smtClean="0"/>
              <a:t>  </a:t>
            </a:r>
            <a:endParaRPr lang="en" b="1"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5</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2158133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a:r>
              <a:rPr lang="hi-IN" dirty="0"/>
              <a:t>आक्षेप</a:t>
            </a:r>
            <a:r>
              <a:rPr lang="en-IN" dirty="0" smtClean="0"/>
              <a:t> </a:t>
            </a:r>
            <a:r>
              <a:rPr lang="hi-IN" dirty="0"/>
              <a:t>बनाम </a:t>
            </a:r>
            <a:r>
              <a:rPr lang="hi-IN" dirty="0" smtClean="0"/>
              <a:t>भरोसा</a:t>
            </a:r>
            <a:endParaRPr lang="en" dirty="0"/>
          </a:p>
        </p:txBody>
      </p:sp>
      <p:sp>
        <p:nvSpPr>
          <p:cNvPr id="223" name="Shape 223"/>
          <p:cNvSpPr txBox="1">
            <a:spLocks noGrp="1"/>
          </p:cNvSpPr>
          <p:nvPr>
            <p:ph type="subTitle" idx="1"/>
          </p:nvPr>
        </p:nvSpPr>
        <p:spPr>
          <a:xfrm>
            <a:off x="463525" y="3939902"/>
            <a:ext cx="4094400" cy="784800"/>
          </a:xfrm>
          <a:prstGeom prst="rect">
            <a:avLst/>
          </a:prstGeom>
        </p:spPr>
        <p:txBody>
          <a:bodyPr lIns="91425" tIns="91425" rIns="91425" bIns="91425" anchor="t" anchorCtr="0">
            <a:noAutofit/>
          </a:bodyPr>
          <a:lstStyle/>
          <a:p>
            <a:pPr lvl="0"/>
            <a:r>
              <a:rPr lang="hi-IN" dirty="0" smtClean="0"/>
              <a:t>मार्च-दिसंबर </a:t>
            </a:r>
            <a:r>
              <a:rPr lang="hi-IN" dirty="0"/>
              <a:t>2017 के बीच</a:t>
            </a: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50</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6079378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भिंड के निष्कर्ष</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51</a:t>
            </a:fld>
            <a:endParaRPr lang="en"/>
          </a:p>
        </p:txBody>
      </p:sp>
      <p:sp>
        <p:nvSpPr>
          <p:cNvPr id="4" name="TextBox 3"/>
          <p:cNvSpPr txBox="1"/>
          <p:nvPr/>
        </p:nvSpPr>
        <p:spPr>
          <a:xfrm>
            <a:off x="179512" y="1347614"/>
            <a:ext cx="8280920" cy="584775"/>
          </a:xfrm>
          <a:prstGeom prst="rect">
            <a:avLst/>
          </a:prstGeom>
          <a:noFill/>
        </p:spPr>
        <p:txBody>
          <a:bodyPr wrap="square" rtlCol="0">
            <a:spAutoFit/>
          </a:bodyPr>
          <a:lstStyle/>
          <a:p>
            <a:r>
              <a:rPr lang="hi-IN" sz="1600" dirty="0">
                <a:latin typeface="Roboto Condensed" charset="0"/>
                <a:ea typeface="Roboto Condensed" charset="0"/>
              </a:rPr>
              <a:t>आयोग की </a:t>
            </a:r>
            <a:r>
              <a:rPr lang="hi-IN" sz="1600" dirty="0" smtClean="0">
                <a:latin typeface="Roboto Condensed" charset="0"/>
                <a:ea typeface="Roboto Condensed" charset="0"/>
              </a:rPr>
              <a:t>जांच में पाया गया कि </a:t>
            </a:r>
            <a:r>
              <a:rPr lang="hi-IN" sz="1600" dirty="0">
                <a:latin typeface="Roboto Condensed" charset="0"/>
                <a:ea typeface="Roboto Condensed" charset="0"/>
              </a:rPr>
              <a:t>बीयू के 4 बटन निम्नलिखित क्रम में दबाए गए और वीवीपीएटी ने </a:t>
            </a:r>
            <a:r>
              <a:rPr lang="hi-IN" sz="1600" dirty="0" smtClean="0">
                <a:latin typeface="Roboto Condensed" charset="0"/>
                <a:ea typeface="Roboto Condensed" charset="0"/>
              </a:rPr>
              <a:t>तद्नुरुप  </a:t>
            </a:r>
            <a:r>
              <a:rPr lang="hi-IN" sz="1600" dirty="0">
                <a:latin typeface="Roboto Condensed" charset="0"/>
                <a:ea typeface="Roboto Condensed" charset="0"/>
              </a:rPr>
              <a:t>पर्ची मुद्रित की</a:t>
            </a:r>
            <a:endParaRPr lang="en-IN" sz="1600" dirty="0">
              <a:latin typeface="Roboto Condensed" charset="0"/>
              <a:ea typeface="Roboto Condensed"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47898169"/>
              </p:ext>
            </p:extLst>
          </p:nvPr>
        </p:nvGraphicFramePr>
        <p:xfrm>
          <a:off x="899592" y="2067694"/>
          <a:ext cx="6096000" cy="1854200"/>
        </p:xfrm>
        <a:graphic>
          <a:graphicData uri="http://schemas.openxmlformats.org/drawingml/2006/table">
            <a:tbl>
              <a:tblPr firstRow="1" bandRow="1">
                <a:tableStyleId>{AC4736EF-B247-40E9-99D8-7BE3D6193753}</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r>
                        <a:rPr lang="hi-IN" dirty="0" smtClean="0"/>
                        <a:t>बटन सं.</a:t>
                      </a:r>
                      <a:endParaRPr lang="en-IN" dirty="0"/>
                    </a:p>
                  </a:txBody>
                  <a:tcPr>
                    <a:solidFill>
                      <a:schemeClr val="accent1">
                        <a:lumMod val="40000"/>
                        <a:lumOff val="60000"/>
                      </a:schemeClr>
                    </a:solidFill>
                  </a:tcPr>
                </a:tc>
                <a:tc>
                  <a:txBody>
                    <a:bodyPr/>
                    <a:lstStyle/>
                    <a:p>
                      <a:r>
                        <a:rPr lang="hi-IN" dirty="0" smtClean="0"/>
                        <a:t>प्रतीक</a:t>
                      </a:r>
                      <a:endParaRPr lang="en-IN" dirty="0"/>
                    </a:p>
                  </a:txBody>
                  <a:tcPr>
                    <a:solidFill>
                      <a:schemeClr val="accent1">
                        <a:lumMod val="40000"/>
                        <a:lumOff val="60000"/>
                      </a:schemeClr>
                    </a:solidFill>
                  </a:tcPr>
                </a:tc>
                <a:tc>
                  <a:txBody>
                    <a:bodyPr/>
                    <a:lstStyle/>
                    <a:p>
                      <a:r>
                        <a:rPr lang="hi-IN" dirty="0" smtClean="0"/>
                        <a:t>अभ्यर्थी</a:t>
                      </a:r>
                      <a:r>
                        <a:rPr lang="hi-IN" baseline="0" dirty="0" smtClean="0"/>
                        <a:t> का नाम</a:t>
                      </a:r>
                      <a:endParaRPr lang="en-IN" dirty="0"/>
                    </a:p>
                  </a:txBody>
                  <a:tcPr>
                    <a:solidFill>
                      <a:schemeClr val="accent1">
                        <a:lumMod val="40000"/>
                        <a:lumOff val="60000"/>
                      </a:schemeClr>
                    </a:solidFill>
                  </a:tcPr>
                </a:tc>
                <a:extLst>
                  <a:ext uri="{0D108BD9-81ED-4DB2-BD59-A6C34878D82A}">
                    <a16:rowId xmlns:a16="http://schemas.microsoft.com/office/drawing/2014/main" xmlns="" val="10000"/>
                  </a:ext>
                </a:extLst>
              </a:tr>
              <a:tr h="370840">
                <a:tc>
                  <a:txBody>
                    <a:bodyPr/>
                    <a:lstStyle/>
                    <a:p>
                      <a:r>
                        <a:rPr lang="en-IN" dirty="0" smtClean="0"/>
                        <a:t>03</a:t>
                      </a:r>
                      <a:endParaRPr lang="en-IN" dirty="0"/>
                    </a:p>
                  </a:txBody>
                  <a:tcPr/>
                </a:tc>
                <a:tc>
                  <a:txBody>
                    <a:bodyPr/>
                    <a:lstStyle/>
                    <a:p>
                      <a:r>
                        <a:rPr lang="hi-IN" dirty="0" smtClean="0"/>
                        <a:t>हैंडपंप</a:t>
                      </a:r>
                      <a:endParaRPr lang="en-IN" dirty="0"/>
                    </a:p>
                  </a:txBody>
                  <a:tcPr/>
                </a:tc>
                <a:tc>
                  <a:txBody>
                    <a:bodyPr/>
                    <a:lstStyle/>
                    <a:p>
                      <a:r>
                        <a:rPr lang="hi-IN" dirty="0" smtClean="0"/>
                        <a:t>राजू</a:t>
                      </a:r>
                      <a:r>
                        <a:rPr lang="hi-IN" baseline="0" dirty="0" smtClean="0"/>
                        <a:t> पाल</a:t>
                      </a:r>
                      <a:endParaRPr lang="en-IN" dirty="0"/>
                    </a:p>
                  </a:txBody>
                  <a:tcPr/>
                </a:tc>
                <a:extLst>
                  <a:ext uri="{0D108BD9-81ED-4DB2-BD59-A6C34878D82A}">
                    <a16:rowId xmlns:a16="http://schemas.microsoft.com/office/drawing/2014/main" xmlns="" val="10001"/>
                  </a:ext>
                </a:extLst>
              </a:tr>
              <a:tr h="370840">
                <a:tc>
                  <a:txBody>
                    <a:bodyPr/>
                    <a:lstStyle/>
                    <a:p>
                      <a:r>
                        <a:rPr lang="en-IN" dirty="0" smtClean="0"/>
                        <a:t>04</a:t>
                      </a:r>
                      <a:endParaRPr lang="en-IN" dirty="0"/>
                    </a:p>
                  </a:txBody>
                  <a:tcPr/>
                </a:tc>
                <a:tc>
                  <a:txBody>
                    <a:bodyPr/>
                    <a:lstStyle/>
                    <a:p>
                      <a:r>
                        <a:rPr lang="hi-IN" dirty="0" smtClean="0"/>
                        <a:t>कमल</a:t>
                      </a:r>
                      <a:endParaRPr lang="en-IN" dirty="0"/>
                    </a:p>
                  </a:txBody>
                  <a:tcPr/>
                </a:tc>
                <a:tc>
                  <a:txBody>
                    <a:bodyPr/>
                    <a:lstStyle/>
                    <a:p>
                      <a:r>
                        <a:rPr lang="hi-IN" dirty="0" smtClean="0"/>
                        <a:t>सत्यदेव ओंचोरी</a:t>
                      </a:r>
                      <a:endParaRPr lang="en-IN" dirty="0"/>
                    </a:p>
                  </a:txBody>
                  <a:tcPr/>
                </a:tc>
                <a:extLst>
                  <a:ext uri="{0D108BD9-81ED-4DB2-BD59-A6C34878D82A}">
                    <a16:rowId xmlns:a16="http://schemas.microsoft.com/office/drawing/2014/main" xmlns="" val="10002"/>
                  </a:ext>
                </a:extLst>
              </a:tr>
              <a:tr h="370840">
                <a:tc>
                  <a:txBody>
                    <a:bodyPr/>
                    <a:lstStyle/>
                    <a:p>
                      <a:r>
                        <a:rPr lang="en-IN" dirty="0" smtClean="0"/>
                        <a:t>03</a:t>
                      </a:r>
                      <a:endParaRPr lang="en-IN" dirty="0"/>
                    </a:p>
                  </a:txBody>
                  <a:tcPr/>
                </a:tc>
                <a:tc>
                  <a:txBody>
                    <a:bodyPr/>
                    <a:lstStyle/>
                    <a:p>
                      <a:r>
                        <a:rPr lang="hi-IN" dirty="0" smtClean="0"/>
                        <a:t>हैंडपंप</a:t>
                      </a:r>
                      <a:endParaRPr lang="en-IN" dirty="0"/>
                    </a:p>
                  </a:txBody>
                  <a:tcPr/>
                </a:tc>
                <a:tc>
                  <a:txBody>
                    <a:bodyPr/>
                    <a:lstStyle/>
                    <a:p>
                      <a:r>
                        <a:rPr lang="hi-IN" dirty="0" smtClean="0"/>
                        <a:t>राजू</a:t>
                      </a:r>
                      <a:r>
                        <a:rPr lang="hi-IN" baseline="0" dirty="0" smtClean="0"/>
                        <a:t> पाल</a:t>
                      </a:r>
                      <a:endParaRPr lang="en-IN" dirty="0"/>
                    </a:p>
                  </a:txBody>
                  <a:tcPr/>
                </a:tc>
                <a:extLst>
                  <a:ext uri="{0D108BD9-81ED-4DB2-BD59-A6C34878D82A}">
                    <a16:rowId xmlns:a16="http://schemas.microsoft.com/office/drawing/2014/main" xmlns="" val="10003"/>
                  </a:ext>
                </a:extLst>
              </a:tr>
              <a:tr h="370840">
                <a:tc>
                  <a:txBody>
                    <a:bodyPr/>
                    <a:lstStyle/>
                    <a:p>
                      <a:r>
                        <a:rPr lang="en-IN" dirty="0" smtClean="0"/>
                        <a:t>01</a:t>
                      </a:r>
                      <a:endParaRPr lang="en-IN" dirty="0"/>
                    </a:p>
                  </a:txBody>
                  <a:tcPr/>
                </a:tc>
                <a:tc>
                  <a:txBody>
                    <a:bodyPr/>
                    <a:lstStyle/>
                    <a:p>
                      <a:r>
                        <a:rPr lang="hi-IN" dirty="0" smtClean="0"/>
                        <a:t>हाथ</a:t>
                      </a:r>
                      <a:endParaRPr lang="en-IN" dirty="0"/>
                    </a:p>
                  </a:txBody>
                  <a:tcPr/>
                </a:tc>
                <a:tc>
                  <a:txBody>
                    <a:bodyPr/>
                    <a:lstStyle/>
                    <a:p>
                      <a:r>
                        <a:rPr lang="hi-IN" dirty="0" smtClean="0"/>
                        <a:t>अंबुज शुक्ला</a:t>
                      </a:r>
                      <a:endParaRPr lang="en-IN" dirty="0"/>
                    </a:p>
                  </a:txBody>
                  <a:tcPr/>
                </a:tc>
                <a:extLst>
                  <a:ext uri="{0D108BD9-81ED-4DB2-BD59-A6C34878D82A}">
                    <a16:rowId xmlns:a16="http://schemas.microsoft.com/office/drawing/2014/main" xmlns="" val="10004"/>
                  </a:ext>
                </a:extLst>
              </a:tr>
            </a:tbl>
          </a:graphicData>
        </a:graphic>
      </p:graphicFrame>
      <p:sp>
        <p:nvSpPr>
          <p:cNvPr id="6" name="TextBox 5"/>
          <p:cNvSpPr txBox="1"/>
          <p:nvPr/>
        </p:nvSpPr>
        <p:spPr>
          <a:xfrm>
            <a:off x="-36512" y="3939902"/>
            <a:ext cx="8280920" cy="646331"/>
          </a:xfrm>
          <a:prstGeom prst="rect">
            <a:avLst/>
          </a:prstGeom>
          <a:noFill/>
        </p:spPr>
        <p:txBody>
          <a:bodyPr wrap="square" rtlCol="0">
            <a:spAutoFit/>
          </a:bodyPr>
          <a:lstStyle/>
          <a:p>
            <a:r>
              <a:rPr lang="hi-IN" sz="1800" b="1" dirty="0">
                <a:latin typeface="Roboto Condensed" charset="0"/>
                <a:ea typeface="Roboto Condensed" charset="0"/>
              </a:rPr>
              <a:t>यहां उल्लेख करना उचित है कि यह कहना पूरी तरह </a:t>
            </a:r>
            <a:r>
              <a:rPr lang="hi-IN" sz="1800" b="1" dirty="0" smtClean="0">
                <a:latin typeface="Roboto Condensed" charset="0"/>
                <a:ea typeface="Roboto Condensed" charset="0"/>
              </a:rPr>
              <a:t>गलत है </a:t>
            </a:r>
            <a:r>
              <a:rPr lang="hi-IN" sz="1800" b="1" dirty="0">
                <a:latin typeface="Roboto Condensed" charset="0"/>
                <a:ea typeface="Roboto Condensed" charset="0"/>
              </a:rPr>
              <a:t>कि </a:t>
            </a:r>
            <a:r>
              <a:rPr lang="hi-IN" sz="1800" b="1" dirty="0" smtClean="0">
                <a:latin typeface="Roboto Condensed" charset="0"/>
                <a:ea typeface="Roboto Condensed" charset="0"/>
              </a:rPr>
              <a:t>दिनांक 31 </a:t>
            </a:r>
            <a:r>
              <a:rPr lang="hi-IN" sz="1800" b="1" dirty="0">
                <a:latin typeface="Roboto Condensed" charset="0"/>
                <a:ea typeface="Roboto Condensed" charset="0"/>
              </a:rPr>
              <a:t>मार्च को डेमो के दौरान कमल </a:t>
            </a:r>
            <a:r>
              <a:rPr lang="hi-IN" sz="1800" b="1" dirty="0" smtClean="0">
                <a:latin typeface="Roboto Condensed" charset="0"/>
                <a:ea typeface="Roboto Condensed" charset="0"/>
              </a:rPr>
              <a:t>की </a:t>
            </a:r>
            <a:r>
              <a:rPr lang="hi-IN" sz="1800" b="1" dirty="0">
                <a:latin typeface="Roboto Condensed" charset="0"/>
                <a:ea typeface="Roboto Condensed" charset="0"/>
              </a:rPr>
              <a:t>पर्ची कई बार </a:t>
            </a:r>
            <a:r>
              <a:rPr lang="hi-IN" sz="1800" b="1" dirty="0" smtClean="0">
                <a:latin typeface="Roboto Condensed" charset="0"/>
                <a:ea typeface="Roboto Condensed" charset="0"/>
              </a:rPr>
              <a:t>मुद्रित हुई थी जैसाकि आरोप लगाया गया था।</a:t>
            </a:r>
            <a:endParaRPr lang="en-IN" sz="1800" b="1" dirty="0">
              <a:latin typeface="Roboto Condensed" charset="0"/>
              <a:ea typeface="Roboto Condensed" charset="0"/>
            </a:endParaRPr>
          </a:p>
        </p:txBody>
      </p:sp>
    </p:spTree>
    <p:extLst>
      <p:ext uri="{BB962C8B-B14F-4D97-AF65-F5344CB8AC3E}">
        <p14:creationId xmlns:p14="http://schemas.microsoft.com/office/powerpoint/2010/main" val="1918359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मार्च-मई </a:t>
            </a:r>
            <a:r>
              <a:rPr lang="en-US" dirty="0" smtClean="0"/>
              <a:t>2017</a:t>
            </a:r>
            <a:r>
              <a:rPr lang="hi-IN" dirty="0" smtClean="0"/>
              <a:t> के बीच</a:t>
            </a:r>
            <a:endParaRPr lang="en-IN" dirty="0">
              <a:latin typeface="Roboto Condensed" charset="0"/>
              <a:ea typeface="Roboto Condensed" charset="0"/>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52</a:t>
            </a:fld>
            <a:endParaRPr lang="en"/>
          </a:p>
        </p:txBody>
      </p:sp>
      <p:sp>
        <p:nvSpPr>
          <p:cNvPr id="4" name="Rounded Rectangle 3"/>
          <p:cNvSpPr/>
          <p:nvPr/>
        </p:nvSpPr>
        <p:spPr>
          <a:xfrm>
            <a:off x="539552" y="1400695"/>
            <a:ext cx="7704856" cy="5040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hi-IN" sz="2400" b="1" dirty="0">
                <a:solidFill>
                  <a:schemeClr val="accent1">
                    <a:lumMod val="50000"/>
                  </a:schemeClr>
                </a:solidFill>
                <a:latin typeface="Roboto Condensed" charset="0"/>
                <a:ea typeface="Roboto Condensed" charset="0"/>
              </a:rPr>
              <a:t>120 याचिकाएं प्राप्त हुईं</a:t>
            </a:r>
            <a:endParaRPr lang="en-IN" sz="2400" b="1" dirty="0">
              <a:solidFill>
                <a:schemeClr val="accent1">
                  <a:lumMod val="50000"/>
                </a:schemeClr>
              </a:solidFill>
              <a:latin typeface="Roboto Condensed" charset="0"/>
              <a:ea typeface="Roboto Condensed" charset="0"/>
            </a:endParaRPr>
          </a:p>
        </p:txBody>
      </p:sp>
      <p:sp>
        <p:nvSpPr>
          <p:cNvPr id="6" name="Rounded Rectangle 5"/>
          <p:cNvSpPr/>
          <p:nvPr/>
        </p:nvSpPr>
        <p:spPr>
          <a:xfrm>
            <a:off x="1998729" y="2031690"/>
            <a:ext cx="4024064" cy="61206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i-IN" sz="1600" dirty="0">
                <a:solidFill>
                  <a:schemeClr val="accent1">
                    <a:lumMod val="50000"/>
                  </a:schemeClr>
                </a:solidFill>
                <a:latin typeface="Rockwell"/>
                <a:cs typeface="Rockwell"/>
              </a:rPr>
              <a:t>41 </a:t>
            </a:r>
            <a:r>
              <a:rPr lang="hi-IN" sz="1600" dirty="0" smtClean="0">
                <a:solidFill>
                  <a:schemeClr val="accent1">
                    <a:lumMod val="50000"/>
                  </a:schemeClr>
                </a:solidFill>
                <a:latin typeface="Rockwell"/>
                <a:cs typeface="Rockwell"/>
              </a:rPr>
              <a:t>में गलत </a:t>
            </a:r>
            <a:r>
              <a:rPr lang="hi-IN" sz="1600" dirty="0">
                <a:solidFill>
                  <a:schemeClr val="accent1">
                    <a:lumMod val="50000"/>
                  </a:schemeClr>
                </a:solidFill>
                <a:latin typeface="Rockwell"/>
                <a:cs typeface="Rockwell"/>
              </a:rPr>
              <a:t>परिणामों का आरोप </a:t>
            </a:r>
            <a:r>
              <a:rPr lang="hi-IN" sz="1600" dirty="0" smtClean="0">
                <a:solidFill>
                  <a:schemeClr val="accent1">
                    <a:lumMod val="50000"/>
                  </a:schemeClr>
                </a:solidFill>
                <a:latin typeface="Rockwell"/>
                <a:cs typeface="Rockwell"/>
              </a:rPr>
              <a:t>लगाया गया </a:t>
            </a:r>
            <a:endParaRPr lang="en-IN" sz="1600" b="1" dirty="0">
              <a:solidFill>
                <a:schemeClr val="accent1">
                  <a:lumMod val="50000"/>
                </a:schemeClr>
              </a:solidFill>
              <a:latin typeface="Roboto Condensed" charset="0"/>
              <a:ea typeface="Roboto Condensed" charset="0"/>
            </a:endParaRPr>
          </a:p>
        </p:txBody>
      </p:sp>
      <p:sp>
        <p:nvSpPr>
          <p:cNvPr id="7" name="Rounded Rectangle 6"/>
          <p:cNvSpPr/>
          <p:nvPr/>
        </p:nvSpPr>
        <p:spPr>
          <a:xfrm>
            <a:off x="683568" y="2751770"/>
            <a:ext cx="4024064" cy="8280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000" dirty="0" smtClean="0">
                <a:solidFill>
                  <a:schemeClr val="accent1">
                    <a:lumMod val="50000"/>
                  </a:schemeClr>
                </a:solidFill>
                <a:latin typeface="Rockwell"/>
                <a:cs typeface="Rockwell"/>
              </a:rPr>
              <a:t>17 राज्य निर्वाचन आयोग से संबंधित</a:t>
            </a:r>
            <a:endParaRPr lang="en-IN" sz="2000" b="1" dirty="0">
              <a:solidFill>
                <a:schemeClr val="accent1">
                  <a:lumMod val="50000"/>
                </a:schemeClr>
              </a:solidFill>
              <a:latin typeface="Roboto Condensed" charset="0"/>
              <a:ea typeface="Roboto Condensed" charset="0"/>
            </a:endParaRPr>
          </a:p>
        </p:txBody>
      </p:sp>
      <p:sp>
        <p:nvSpPr>
          <p:cNvPr id="8" name="Rounded Rectangle 7"/>
          <p:cNvSpPr/>
          <p:nvPr/>
        </p:nvSpPr>
        <p:spPr>
          <a:xfrm>
            <a:off x="5004048" y="2859782"/>
            <a:ext cx="4024064" cy="6120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000" dirty="0" smtClean="0">
                <a:solidFill>
                  <a:schemeClr val="accent1">
                    <a:lumMod val="50000"/>
                  </a:schemeClr>
                </a:solidFill>
                <a:latin typeface="Rockwell"/>
                <a:cs typeface="Rockwell"/>
              </a:rPr>
              <a:t>24 से साक्ष्यों की मांग की गई</a:t>
            </a:r>
            <a:endParaRPr lang="en-IN" sz="2000" b="1" dirty="0">
              <a:solidFill>
                <a:schemeClr val="accent1">
                  <a:lumMod val="50000"/>
                </a:schemeClr>
              </a:solidFill>
              <a:latin typeface="Roboto Condensed" charset="0"/>
              <a:ea typeface="Roboto Condensed" charset="0"/>
            </a:endParaRPr>
          </a:p>
        </p:txBody>
      </p:sp>
      <p:sp>
        <p:nvSpPr>
          <p:cNvPr id="9" name="Rounded Rectangle 8"/>
          <p:cNvSpPr/>
          <p:nvPr/>
        </p:nvSpPr>
        <p:spPr>
          <a:xfrm>
            <a:off x="3238690" y="3812658"/>
            <a:ext cx="2736304" cy="74029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2000" dirty="0" smtClean="0">
                <a:solidFill>
                  <a:schemeClr val="accent1">
                    <a:lumMod val="50000"/>
                  </a:schemeClr>
                </a:solidFill>
                <a:latin typeface="Rockwell"/>
              </a:rPr>
              <a:t>3 के द्वारा उत्तर दिया गया</a:t>
            </a:r>
            <a:endParaRPr lang="en-IN" sz="2000" b="1" dirty="0">
              <a:solidFill>
                <a:schemeClr val="accent1">
                  <a:lumMod val="50000"/>
                </a:schemeClr>
              </a:solidFill>
              <a:latin typeface="Roboto Condensed" charset="0"/>
              <a:ea typeface="Roboto Condensed" charset="0"/>
            </a:endParaRPr>
          </a:p>
        </p:txBody>
      </p:sp>
      <p:sp>
        <p:nvSpPr>
          <p:cNvPr id="10" name="Rounded Rectangle 9"/>
          <p:cNvSpPr/>
          <p:nvPr/>
        </p:nvSpPr>
        <p:spPr>
          <a:xfrm>
            <a:off x="6156176" y="3579862"/>
            <a:ext cx="2952328" cy="8206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hi-IN" sz="1800" dirty="0">
                <a:solidFill>
                  <a:schemeClr val="accent1">
                    <a:lumMod val="50000"/>
                  </a:schemeClr>
                </a:solidFill>
                <a:latin typeface="Rockwell"/>
                <a:cs typeface="Rockwell"/>
              </a:rPr>
              <a:t>किसी के द्वारा साक्ष्य </a:t>
            </a:r>
            <a:r>
              <a:rPr lang="hi-IN" sz="1800" dirty="0" smtClean="0">
                <a:solidFill>
                  <a:schemeClr val="accent1">
                    <a:lumMod val="50000"/>
                  </a:schemeClr>
                </a:solidFill>
                <a:latin typeface="Rockwell"/>
                <a:cs typeface="Rockwell"/>
              </a:rPr>
              <a:t>नहीं दिया गया</a:t>
            </a:r>
            <a:endParaRPr lang="en-IN" sz="1800" b="1" dirty="0">
              <a:solidFill>
                <a:schemeClr val="accent1">
                  <a:lumMod val="50000"/>
                </a:schemeClr>
              </a:solidFill>
              <a:latin typeface="Roboto Condensed" charset="0"/>
              <a:ea typeface="Roboto Condensed" charset="0"/>
            </a:endParaRPr>
          </a:p>
        </p:txBody>
      </p:sp>
      <p:sp>
        <p:nvSpPr>
          <p:cNvPr id="11" name="Down Arrow 10"/>
          <p:cNvSpPr/>
          <p:nvPr/>
        </p:nvSpPr>
        <p:spPr>
          <a:xfrm>
            <a:off x="4072136" y="1923678"/>
            <a:ext cx="31984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2411760" y="2643758"/>
            <a:ext cx="31984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Down Arrow 12"/>
          <p:cNvSpPr/>
          <p:nvPr/>
        </p:nvSpPr>
        <p:spPr>
          <a:xfrm>
            <a:off x="5692316" y="2643758"/>
            <a:ext cx="31984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Down Arrow 13"/>
          <p:cNvSpPr/>
          <p:nvPr/>
        </p:nvSpPr>
        <p:spPr>
          <a:xfrm>
            <a:off x="5404284" y="3363838"/>
            <a:ext cx="31984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Down Arrow 14"/>
          <p:cNvSpPr/>
          <p:nvPr/>
        </p:nvSpPr>
        <p:spPr>
          <a:xfrm>
            <a:off x="7708540" y="3363838"/>
            <a:ext cx="319844"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240798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ईवीएम चुनौती-</a:t>
            </a:r>
            <a:r>
              <a:rPr lang="en-US" dirty="0" smtClean="0"/>
              <a:t>2017</a:t>
            </a:r>
            <a:r>
              <a:rPr lang="hi-IN" dirty="0" smtClean="0"/>
              <a:t>                                 (1/2)</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53</a:t>
            </a:fld>
            <a:endParaRPr lang="en"/>
          </a:p>
        </p:txBody>
      </p:sp>
      <p:sp>
        <p:nvSpPr>
          <p:cNvPr id="7" name="Non Election Period Text"/>
          <p:cNvSpPr/>
          <p:nvPr/>
        </p:nvSpPr>
        <p:spPr>
          <a:xfrm>
            <a:off x="107504" y="1352550"/>
            <a:ext cx="8807896"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hi-IN" sz="2000" dirty="0">
                <a:latin typeface="Roboto Condensed" charset="0"/>
                <a:cs typeface="Roboto Condensed" charset="0"/>
              </a:rPr>
              <a:t>आयोग ने </a:t>
            </a:r>
            <a:r>
              <a:rPr lang="hi-IN" sz="2000" dirty="0" smtClean="0">
                <a:latin typeface="Roboto Condensed" charset="0"/>
                <a:cs typeface="Roboto Condensed" charset="0"/>
              </a:rPr>
              <a:t>दिनांक </a:t>
            </a:r>
            <a:r>
              <a:rPr lang="hi-IN" sz="2000" b="1" u="sng" dirty="0" smtClean="0">
                <a:latin typeface="Roboto Condensed" charset="0"/>
                <a:cs typeface="Roboto Condensed" charset="0"/>
              </a:rPr>
              <a:t>3 </a:t>
            </a:r>
            <a:r>
              <a:rPr lang="hi-IN" sz="2000" b="1" u="sng" dirty="0">
                <a:latin typeface="Roboto Condensed" charset="0"/>
                <a:cs typeface="Roboto Condensed" charset="0"/>
              </a:rPr>
              <a:t>जून 2017 </a:t>
            </a:r>
            <a:r>
              <a:rPr lang="hi-IN" sz="2000" dirty="0">
                <a:latin typeface="Roboto Condensed" charset="0"/>
                <a:cs typeface="Roboto Condensed" charset="0"/>
              </a:rPr>
              <a:t>को ईवीएम चुनौती का आयोजन किया</a:t>
            </a:r>
            <a:r>
              <a:rPr lang="hi-IN" sz="2000" dirty="0" smtClean="0">
                <a:latin typeface="Roboto Condensed" charset="0"/>
                <a:cs typeface="Roboto Condensed" charset="0"/>
              </a:rPr>
              <a:t>:</a:t>
            </a:r>
          </a:p>
          <a:p>
            <a:pPr marL="285750" lvl="0" indent="-285750" algn="just">
              <a:buFont typeface="Arial" panose="020B0604020202020204" pitchFamily="34" charset="0"/>
              <a:buChar char="•"/>
            </a:pPr>
            <a:r>
              <a:rPr lang="hi-IN" sz="2000" dirty="0" smtClean="0">
                <a:latin typeface="Roboto Condensed" charset="0"/>
                <a:cs typeface="Roboto Condensed" charset="0"/>
              </a:rPr>
              <a:t>सभी </a:t>
            </a:r>
            <a:r>
              <a:rPr lang="hi-IN" sz="2000" dirty="0">
                <a:latin typeface="Roboto Condensed" charset="0"/>
                <a:cs typeface="Roboto Condensed" charset="0"/>
              </a:rPr>
              <a:t>राष्ट्रीय और </a:t>
            </a:r>
            <a:r>
              <a:rPr lang="hi-IN" sz="2000" dirty="0" smtClean="0">
                <a:latin typeface="Roboto Condensed" charset="0"/>
                <a:cs typeface="Roboto Condensed" charset="0"/>
              </a:rPr>
              <a:t>राज्यीय राजनीतिक </a:t>
            </a:r>
            <a:r>
              <a:rPr lang="hi-IN" sz="2000" dirty="0">
                <a:latin typeface="Roboto Condensed" charset="0"/>
                <a:cs typeface="Roboto Condensed" charset="0"/>
              </a:rPr>
              <a:t>दलों </a:t>
            </a:r>
            <a:r>
              <a:rPr lang="hi-IN" sz="2000" dirty="0" smtClean="0">
                <a:latin typeface="Roboto Condensed" charset="0"/>
                <a:cs typeface="Roboto Condensed" charset="0"/>
              </a:rPr>
              <a:t>को</a:t>
            </a:r>
            <a:r>
              <a:rPr lang="hi-IN" sz="2000" dirty="0">
                <a:latin typeface="Roboto Condensed" charset="0"/>
                <a:cs typeface="Roboto Condensed" charset="0"/>
              </a:rPr>
              <a:t> </a:t>
            </a:r>
            <a:r>
              <a:rPr lang="hi-IN" sz="2000" dirty="0" smtClean="0">
                <a:latin typeface="Roboto Condensed" charset="0"/>
                <a:cs typeface="Roboto Condensed" charset="0"/>
              </a:rPr>
              <a:t>इस चुनौती </a:t>
            </a:r>
            <a:r>
              <a:rPr lang="hi-IN" sz="2000" dirty="0">
                <a:latin typeface="Roboto Condensed" charset="0"/>
                <a:cs typeface="Roboto Condensed" charset="0"/>
              </a:rPr>
              <a:t>में भाग लेने के लिए</a:t>
            </a:r>
            <a:r>
              <a:rPr lang="hi-IN" sz="2000" dirty="0" smtClean="0">
                <a:latin typeface="Roboto Condensed" charset="0"/>
                <a:cs typeface="Roboto Condensed" charset="0"/>
              </a:rPr>
              <a:t> </a:t>
            </a:r>
            <a:r>
              <a:rPr lang="hi-IN" sz="2000" dirty="0">
                <a:latin typeface="Roboto Condensed" charset="0"/>
                <a:cs typeface="Roboto Condensed" charset="0"/>
              </a:rPr>
              <a:t>आमंत्रित किया गया था</a:t>
            </a:r>
            <a:r>
              <a:rPr lang="hi-IN" sz="2000" dirty="0" smtClean="0">
                <a:latin typeface="Roboto Condensed" charset="0"/>
                <a:cs typeface="Roboto Condensed" charset="0"/>
              </a:rPr>
              <a:t>।</a:t>
            </a:r>
          </a:p>
          <a:p>
            <a:pPr marL="285750" lvl="0" indent="-285750" algn="just">
              <a:buFont typeface="Arial" panose="020B0604020202020204" pitchFamily="34" charset="0"/>
              <a:buChar char="•"/>
            </a:pPr>
            <a:r>
              <a:rPr lang="hi-IN" sz="2000" dirty="0" smtClean="0">
                <a:latin typeface="Roboto Condensed" charset="0"/>
                <a:cs typeface="Roboto Condensed" charset="0"/>
              </a:rPr>
              <a:t>दलों को </a:t>
            </a:r>
            <a:r>
              <a:rPr lang="hi-IN" sz="2000" dirty="0">
                <a:latin typeface="Roboto Condensed" charset="0"/>
                <a:cs typeface="Roboto Condensed" charset="0"/>
              </a:rPr>
              <a:t>5 </a:t>
            </a:r>
            <a:r>
              <a:rPr lang="hi-IN" sz="2000" dirty="0" smtClean="0">
                <a:latin typeface="Roboto Condensed" charset="0"/>
                <a:cs typeface="Roboto Condensed" charset="0"/>
              </a:rPr>
              <a:t>निर्वाचन संपन्न </a:t>
            </a:r>
            <a:r>
              <a:rPr lang="hi-IN" sz="2000" dirty="0">
                <a:latin typeface="Roboto Condensed" charset="0"/>
                <a:cs typeface="Roboto Condensed" charset="0"/>
              </a:rPr>
              <a:t>राज्यों </a:t>
            </a:r>
            <a:r>
              <a:rPr lang="hi-IN" sz="2000" dirty="0" smtClean="0">
                <a:latin typeface="Roboto Condensed" charset="0"/>
                <a:cs typeface="Roboto Condensed" charset="0"/>
              </a:rPr>
              <a:t>(उत्तर प्रदेश, </a:t>
            </a:r>
            <a:r>
              <a:rPr lang="hi-IN" sz="2000" dirty="0">
                <a:latin typeface="Roboto Condensed" charset="0"/>
                <a:cs typeface="Roboto Condensed" charset="0"/>
              </a:rPr>
              <a:t>पंजाब, </a:t>
            </a:r>
            <a:r>
              <a:rPr lang="hi-IN" sz="2000" dirty="0" smtClean="0">
                <a:latin typeface="Roboto Condensed" charset="0"/>
                <a:cs typeface="Roboto Condensed" charset="0"/>
              </a:rPr>
              <a:t>उत्तराखण्ड, </a:t>
            </a:r>
            <a:r>
              <a:rPr lang="hi-IN" sz="2000" dirty="0">
                <a:latin typeface="Roboto Condensed" charset="0"/>
                <a:cs typeface="Roboto Condensed" charset="0"/>
              </a:rPr>
              <a:t>गोवा, मणिपुर) से अपनी पसंद </a:t>
            </a:r>
            <a:r>
              <a:rPr lang="hi-IN" sz="2000" dirty="0" smtClean="0">
                <a:latin typeface="Roboto Condensed" charset="0"/>
                <a:cs typeface="Roboto Condensed" charset="0"/>
              </a:rPr>
              <a:t>की ईवीएम/वीवीपीएटी </a:t>
            </a:r>
            <a:r>
              <a:rPr lang="hi-IN" sz="2000" dirty="0">
                <a:latin typeface="Roboto Condensed" charset="0"/>
                <a:cs typeface="Roboto Condensed" charset="0"/>
              </a:rPr>
              <a:t>लेने की अनुमति </a:t>
            </a:r>
            <a:r>
              <a:rPr lang="hi-IN" sz="2000" dirty="0" smtClean="0">
                <a:latin typeface="Roboto Condensed" charset="0"/>
                <a:cs typeface="Roboto Condensed" charset="0"/>
              </a:rPr>
              <a:t>दी गई, </a:t>
            </a:r>
            <a:r>
              <a:rPr lang="hi-IN" sz="2000" dirty="0">
                <a:latin typeface="Roboto Condensed" charset="0"/>
                <a:cs typeface="Roboto Condensed" charset="0"/>
              </a:rPr>
              <a:t>जो सुरक्षित रूप से </a:t>
            </a:r>
            <a:r>
              <a:rPr lang="hi-IN" sz="2000" dirty="0" smtClean="0">
                <a:latin typeface="Roboto Condensed" charset="0"/>
                <a:cs typeface="Roboto Condensed" charset="0"/>
              </a:rPr>
              <a:t>24*7 </a:t>
            </a:r>
            <a:r>
              <a:rPr lang="hi-IN" sz="2000" dirty="0">
                <a:latin typeface="Roboto Condensed" charset="0"/>
                <a:cs typeface="Roboto Condensed" charset="0"/>
              </a:rPr>
              <a:t>सशस्त्र सुरक्षा के तहत </a:t>
            </a:r>
            <a:r>
              <a:rPr lang="hi-IN" sz="2000" dirty="0" smtClean="0">
                <a:latin typeface="Roboto Condensed" charset="0"/>
                <a:cs typeface="Roboto Condensed" charset="0"/>
              </a:rPr>
              <a:t>स्ट्रॉन्ग रूम </a:t>
            </a:r>
            <a:r>
              <a:rPr lang="hi-IN" sz="2000" dirty="0">
                <a:latin typeface="Roboto Condensed" charset="0"/>
                <a:cs typeface="Roboto Condensed" charset="0"/>
              </a:rPr>
              <a:t>में </a:t>
            </a:r>
            <a:r>
              <a:rPr lang="hi-IN" sz="2000" dirty="0" smtClean="0">
                <a:latin typeface="Roboto Condensed" charset="0"/>
                <a:cs typeface="Roboto Condensed" charset="0"/>
              </a:rPr>
              <a:t>सुरक्षित रूप से रखी  थी)</a:t>
            </a:r>
          </a:p>
          <a:p>
            <a:pPr marL="285750" lvl="0" indent="-285750" algn="just">
              <a:buFont typeface="Arial" panose="020B0604020202020204" pitchFamily="34" charset="0"/>
              <a:buChar char="•"/>
            </a:pPr>
            <a:r>
              <a:rPr lang="hi-IN" sz="2000" dirty="0" smtClean="0">
                <a:latin typeface="Roboto Condensed" charset="0"/>
                <a:cs typeface="Roboto Condensed" charset="0"/>
              </a:rPr>
              <a:t>दलों को उनकी </a:t>
            </a:r>
            <a:r>
              <a:rPr lang="hi-IN" sz="2000" dirty="0">
                <a:latin typeface="Roboto Condensed" charset="0"/>
                <a:cs typeface="Roboto Condensed" charset="0"/>
              </a:rPr>
              <a:t>पसंद </a:t>
            </a:r>
            <a:r>
              <a:rPr lang="hi-IN" sz="2000" dirty="0" smtClean="0">
                <a:latin typeface="Roboto Condensed" charset="0"/>
                <a:cs typeface="Roboto Condensed" charset="0"/>
              </a:rPr>
              <a:t>की ईवीएम/वीवीपीएटी </a:t>
            </a:r>
            <a:r>
              <a:rPr lang="hi-IN" sz="2000" dirty="0">
                <a:latin typeface="Roboto Condensed" charset="0"/>
                <a:cs typeface="Roboto Condensed" charset="0"/>
              </a:rPr>
              <a:t>में दर्ज वोटों में ईवीएम </a:t>
            </a:r>
            <a:r>
              <a:rPr lang="hi-IN" sz="2000" dirty="0" smtClean="0">
                <a:latin typeface="Roboto Condensed" charset="0"/>
                <a:cs typeface="Roboto Condensed" charset="0"/>
              </a:rPr>
              <a:t>हेर-फेर/छेड़छाड़ </a:t>
            </a:r>
            <a:r>
              <a:rPr lang="hi-IN" sz="2000" dirty="0">
                <a:latin typeface="Roboto Condensed" charset="0"/>
                <a:cs typeface="Roboto Condensed" charset="0"/>
              </a:rPr>
              <a:t>का प्रदर्शन करने का अवसर दिया, जैसा कि पहले कथित रूप से </a:t>
            </a:r>
            <a:r>
              <a:rPr lang="hi-IN" sz="2000" dirty="0" smtClean="0">
                <a:latin typeface="Roboto Condensed" charset="0"/>
                <a:cs typeface="Roboto Condensed" charset="0"/>
              </a:rPr>
              <a:t>आरोप लगाया  </a:t>
            </a:r>
            <a:r>
              <a:rPr lang="hi-IN" sz="2000" dirty="0">
                <a:latin typeface="Roboto Condensed" charset="0"/>
                <a:cs typeface="Roboto Condensed" charset="0"/>
              </a:rPr>
              <a:t>गया था</a:t>
            </a:r>
            <a:r>
              <a:rPr lang="hi-IN" sz="2000" dirty="0" smtClean="0">
                <a:latin typeface="Roboto Condensed" charset="0"/>
                <a:cs typeface="Roboto Condensed" charset="0"/>
              </a:rPr>
              <a:t>।</a:t>
            </a:r>
            <a:endParaRPr lang="en-US" sz="2000" dirty="0">
              <a:latin typeface="Roboto Condensed" charset="0"/>
              <a:cs typeface="Roboto Condensed" charset="0"/>
            </a:endParaRPr>
          </a:p>
        </p:txBody>
      </p:sp>
    </p:spTree>
    <p:extLst>
      <p:ext uri="{BB962C8B-B14F-4D97-AF65-F5344CB8AC3E}">
        <p14:creationId xmlns:p14="http://schemas.microsoft.com/office/powerpoint/2010/main" val="30784642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ईवीएम चुनौती-</a:t>
            </a:r>
            <a:r>
              <a:rPr lang="en-US" dirty="0"/>
              <a:t>2017</a:t>
            </a:r>
            <a:r>
              <a:rPr lang="hi-IN" dirty="0"/>
              <a:t>                                 </a:t>
            </a:r>
            <a:r>
              <a:rPr lang="hi-IN" dirty="0" smtClean="0"/>
              <a:t>(</a:t>
            </a:r>
            <a:r>
              <a:rPr lang="en-IN" dirty="0" smtClean="0"/>
              <a:t>2</a:t>
            </a:r>
            <a:r>
              <a:rPr lang="hi-IN" dirty="0" smtClean="0"/>
              <a:t>/2</a:t>
            </a:r>
            <a:r>
              <a:rPr lang="hi-IN" dirty="0"/>
              <a:t>)</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54</a:t>
            </a:fld>
            <a:endParaRPr lang="en"/>
          </a:p>
        </p:txBody>
      </p:sp>
      <p:sp>
        <p:nvSpPr>
          <p:cNvPr id="4" name="Non Election Period Text"/>
          <p:cNvSpPr/>
          <p:nvPr/>
        </p:nvSpPr>
        <p:spPr>
          <a:xfrm>
            <a:off x="107504" y="1352550"/>
            <a:ext cx="8807896" cy="3657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hi-IN" sz="2400" b="1" u="sng" dirty="0" smtClean="0">
                <a:solidFill>
                  <a:schemeClr val="bg1"/>
                </a:solidFill>
                <a:effectLst>
                  <a:outerShdw blurRad="38100" dist="38100" dir="2700000" algn="tl">
                    <a:srgbClr val="000000">
                      <a:alpha val="43137"/>
                    </a:srgbClr>
                  </a:outerShdw>
                </a:effectLst>
                <a:latin typeface="Roboto Condensed" charset="0"/>
                <a:cs typeface="+mj-cs"/>
              </a:rPr>
              <a:t>चुनौती </a:t>
            </a:r>
            <a:r>
              <a:rPr lang="hi-IN" sz="2400" b="1" u="sng" dirty="0">
                <a:solidFill>
                  <a:schemeClr val="bg1"/>
                </a:solidFill>
                <a:effectLst>
                  <a:outerShdw blurRad="38100" dist="38100" dir="2700000" algn="tl">
                    <a:srgbClr val="000000">
                      <a:alpha val="43137"/>
                    </a:srgbClr>
                  </a:outerShdw>
                </a:effectLst>
                <a:latin typeface="Roboto Condensed" charset="0"/>
                <a:cs typeface="+mj-cs"/>
              </a:rPr>
              <a:t>में </a:t>
            </a:r>
            <a:r>
              <a:rPr lang="hi-IN" sz="2400" b="1" u="sng" dirty="0" smtClean="0">
                <a:solidFill>
                  <a:srgbClr val="C00000"/>
                </a:solidFill>
                <a:effectLst>
                  <a:outerShdw blurRad="38100" dist="38100" dir="2700000" algn="tl">
                    <a:srgbClr val="000000">
                      <a:alpha val="43137"/>
                    </a:srgbClr>
                  </a:outerShdw>
                </a:effectLst>
                <a:latin typeface="Roboto Condensed" charset="0"/>
                <a:cs typeface="+mj-cs"/>
              </a:rPr>
              <a:t>किसी भी </a:t>
            </a:r>
            <a:r>
              <a:rPr lang="hi-IN" sz="2400" b="1" u="sng" dirty="0">
                <a:solidFill>
                  <a:srgbClr val="C00000"/>
                </a:solidFill>
                <a:effectLst>
                  <a:outerShdw blurRad="38100" dist="38100" dir="2700000" algn="tl">
                    <a:srgbClr val="000000">
                      <a:alpha val="43137"/>
                    </a:srgbClr>
                  </a:outerShdw>
                </a:effectLst>
                <a:latin typeface="Roboto Condensed" charset="0"/>
                <a:cs typeface="+mj-cs"/>
              </a:rPr>
              <a:t>राजनीतिक </a:t>
            </a:r>
            <a:r>
              <a:rPr lang="hi-IN" sz="2400" b="1" u="sng" dirty="0" smtClean="0">
                <a:solidFill>
                  <a:srgbClr val="C00000"/>
                </a:solidFill>
                <a:effectLst>
                  <a:outerShdw blurRad="38100" dist="38100" dir="2700000" algn="tl">
                    <a:srgbClr val="000000">
                      <a:alpha val="43137"/>
                    </a:srgbClr>
                  </a:outerShdw>
                </a:effectLst>
                <a:latin typeface="Roboto Condensed" charset="0"/>
                <a:cs typeface="+mj-cs"/>
              </a:rPr>
              <a:t>दल ने भाग </a:t>
            </a:r>
            <a:r>
              <a:rPr lang="hi-IN" sz="2400" b="1" u="sng" dirty="0">
                <a:solidFill>
                  <a:srgbClr val="C00000"/>
                </a:solidFill>
                <a:effectLst>
                  <a:outerShdw blurRad="38100" dist="38100" dir="2700000" algn="tl">
                    <a:srgbClr val="000000">
                      <a:alpha val="43137"/>
                    </a:srgbClr>
                  </a:outerShdw>
                </a:effectLst>
                <a:latin typeface="Roboto Condensed" charset="0"/>
                <a:cs typeface="+mj-cs"/>
              </a:rPr>
              <a:t>नहीं लिया</a:t>
            </a:r>
            <a:r>
              <a:rPr lang="hi-IN" sz="2400" b="1" u="sng" dirty="0" smtClean="0">
                <a:solidFill>
                  <a:srgbClr val="C00000"/>
                </a:solidFill>
                <a:effectLst>
                  <a:outerShdw blurRad="38100" dist="38100" dir="2700000" algn="tl">
                    <a:srgbClr val="000000">
                      <a:alpha val="43137"/>
                    </a:srgbClr>
                  </a:outerShdw>
                </a:effectLst>
                <a:latin typeface="Roboto Condensed" charset="0"/>
                <a:cs typeface="+mj-cs"/>
              </a:rPr>
              <a:t>।</a:t>
            </a:r>
          </a:p>
          <a:p>
            <a:pPr marL="285750" lvl="0" indent="-285750" algn="just">
              <a:buFont typeface="Arial" panose="020B0604020202020204" pitchFamily="34" charset="0"/>
              <a:buChar char="•"/>
            </a:pPr>
            <a:r>
              <a:rPr lang="hi-IN" sz="2400" b="1" u="sng" dirty="0">
                <a:latin typeface="Roboto Condensed" charset="0"/>
                <a:cs typeface="+mj-cs"/>
              </a:rPr>
              <a:t>केवल </a:t>
            </a:r>
            <a:r>
              <a:rPr lang="hi-IN" sz="2400" b="1" u="sng" dirty="0">
                <a:solidFill>
                  <a:srgbClr val="C00000"/>
                </a:solidFill>
                <a:latin typeface="Roboto Condensed" charset="0"/>
                <a:cs typeface="+mj-cs"/>
              </a:rPr>
              <a:t>2 </a:t>
            </a:r>
            <a:r>
              <a:rPr lang="hi-IN" sz="2400" b="1" u="sng" dirty="0" smtClean="0">
                <a:solidFill>
                  <a:srgbClr val="C00000"/>
                </a:solidFill>
                <a:latin typeface="Roboto Condensed" charset="0"/>
                <a:cs typeface="+mj-cs"/>
              </a:rPr>
              <a:t>दलों </a:t>
            </a:r>
            <a:r>
              <a:rPr lang="hi-IN" sz="2400" b="1" u="sng" dirty="0" smtClean="0">
                <a:latin typeface="Roboto Condensed" charset="0"/>
                <a:cs typeface="+mj-cs"/>
              </a:rPr>
              <a:t>अर्थात् </a:t>
            </a:r>
            <a:r>
              <a:rPr lang="hi-IN" sz="2400" b="1" u="sng" dirty="0">
                <a:latin typeface="Roboto Condensed" charset="0"/>
                <a:cs typeface="+mj-cs"/>
              </a:rPr>
              <a:t>एनसीपी और सीपीआई-एम </a:t>
            </a:r>
            <a:r>
              <a:rPr lang="hi-IN" sz="2400" b="1" u="sng" dirty="0" smtClean="0">
                <a:latin typeface="Roboto Condensed" charset="0"/>
                <a:cs typeface="+mj-cs"/>
              </a:rPr>
              <a:t>ने गंतव्य </a:t>
            </a:r>
            <a:r>
              <a:rPr lang="hi-IN" sz="2400" b="1" u="sng" dirty="0">
                <a:latin typeface="Roboto Condensed" charset="0"/>
                <a:cs typeface="+mj-cs"/>
              </a:rPr>
              <a:t>स्थान </a:t>
            </a:r>
            <a:r>
              <a:rPr lang="hi-IN" sz="2400" b="1" u="sng" dirty="0" smtClean="0">
                <a:latin typeface="Roboto Condensed" charset="0"/>
                <a:cs typeface="+mj-cs"/>
              </a:rPr>
              <a:t>पर रिपोर्ट किया, वो भी केवल </a:t>
            </a:r>
            <a:r>
              <a:rPr lang="hi-IN" sz="2400" b="1" u="sng" dirty="0">
                <a:latin typeface="Roboto Condensed" charset="0"/>
                <a:cs typeface="+mj-cs"/>
              </a:rPr>
              <a:t>ईवीएम प्रक्रिया बेहतर समझने के लिए और इसके बारे में </a:t>
            </a:r>
            <a:r>
              <a:rPr lang="hi-IN" sz="2400" b="1" u="sng" dirty="0" smtClean="0">
                <a:latin typeface="Roboto Condensed" charset="0"/>
                <a:cs typeface="+mj-cs"/>
              </a:rPr>
              <a:t>उन्‍हें विस्तृत </a:t>
            </a:r>
            <a:r>
              <a:rPr lang="hi-IN" sz="2400" b="1" u="sng" dirty="0">
                <a:latin typeface="Roboto Condensed" charset="0"/>
                <a:cs typeface="+mj-cs"/>
              </a:rPr>
              <a:t>ब्रीफिंग दी गई</a:t>
            </a:r>
            <a:r>
              <a:rPr lang="hi-IN" sz="2400" b="1" u="sng" dirty="0" smtClean="0">
                <a:latin typeface="Roboto Condensed" charset="0"/>
                <a:cs typeface="+mj-cs"/>
              </a:rPr>
              <a:t>।</a:t>
            </a:r>
          </a:p>
          <a:p>
            <a:pPr marL="285750" lvl="0" indent="-285750" algn="just">
              <a:buFont typeface="Arial" panose="020B0604020202020204" pitchFamily="34" charset="0"/>
              <a:buChar char="•"/>
            </a:pPr>
            <a:r>
              <a:rPr lang="hi-IN" sz="2400" dirty="0">
                <a:latin typeface="Roboto Condensed" charset="0"/>
                <a:cs typeface="+mj-cs"/>
              </a:rPr>
              <a:t>ईसीआई-ईवीएम की विश्वसनीयता और </a:t>
            </a:r>
            <a:r>
              <a:rPr lang="hi-IN" sz="2400" dirty="0" smtClean="0">
                <a:latin typeface="Roboto Condensed" charset="0"/>
                <a:cs typeface="+mj-cs"/>
              </a:rPr>
              <a:t>प्रामाणिकता </a:t>
            </a:r>
            <a:r>
              <a:rPr lang="hi-IN" sz="2400" dirty="0">
                <a:latin typeface="Roboto Condensed" charset="0"/>
                <a:cs typeface="+mj-cs"/>
              </a:rPr>
              <a:t>हमेशा पूरी तरह से बरकरार और </a:t>
            </a:r>
            <a:r>
              <a:rPr lang="hi-IN" sz="2400" dirty="0" smtClean="0">
                <a:latin typeface="Roboto Condensed" charset="0"/>
                <a:cs typeface="+mj-cs"/>
              </a:rPr>
              <a:t>संपूर्ण बनी रही है।</a:t>
            </a:r>
            <a:r>
              <a:rPr lang="en-IN" sz="2400" dirty="0" smtClean="0">
                <a:latin typeface="Roboto Condensed" charset="0"/>
                <a:cs typeface="+mj-cs"/>
              </a:rPr>
              <a:t>  </a:t>
            </a:r>
            <a:endParaRPr lang="en-US" sz="2400" dirty="0">
              <a:latin typeface="Roboto Condensed" charset="0"/>
              <a:cs typeface="+mj-cs"/>
            </a:endParaRPr>
          </a:p>
        </p:txBody>
      </p:sp>
    </p:spTree>
    <p:extLst>
      <p:ext uri="{BB962C8B-B14F-4D97-AF65-F5344CB8AC3E}">
        <p14:creationId xmlns:p14="http://schemas.microsoft.com/office/powerpoint/2010/main" val="13422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83518"/>
            <a:ext cx="6480720" cy="766200"/>
          </a:xfrm>
        </p:spPr>
        <p:txBody>
          <a:bodyPr/>
          <a:lstStyle/>
          <a:p>
            <a:r>
              <a:rPr lang="hi-IN" sz="1600" dirty="0"/>
              <a:t>नवम्बर-दिसम्बर 2018 में 5 राज्यों के विधान सभा </a:t>
            </a:r>
            <a:r>
              <a:rPr lang="hi-IN" sz="1600" dirty="0" smtClean="0"/>
              <a:t>              (1/2) </a:t>
            </a:r>
            <a:br>
              <a:rPr lang="hi-IN" sz="1600" dirty="0" smtClean="0"/>
            </a:br>
            <a:r>
              <a:rPr lang="hi-IN" sz="1600" dirty="0" smtClean="0"/>
              <a:t>निर्वाचनों के  </a:t>
            </a:r>
            <a:r>
              <a:rPr lang="hi-IN" sz="1600" dirty="0"/>
              <a:t>दौरान लगाए गए </a:t>
            </a:r>
            <a:r>
              <a:rPr lang="hi-IN" sz="1600" dirty="0" smtClean="0"/>
              <a:t>आक्षेपः                                                            </a:t>
            </a:r>
            <a:r>
              <a:rPr lang="en-IN" dirty="0"/>
              <a:t/>
            </a:r>
            <a:br>
              <a:rPr lang="en-IN" dirty="0"/>
            </a:b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55</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1793548209"/>
              </p:ext>
            </p:extLst>
          </p:nvPr>
        </p:nvGraphicFramePr>
        <p:xfrm>
          <a:off x="395535" y="1419622"/>
          <a:ext cx="8352929" cy="3279088"/>
        </p:xfrm>
        <a:graphic>
          <a:graphicData uri="http://schemas.openxmlformats.org/drawingml/2006/table">
            <a:tbl>
              <a:tblPr firstRow="1" firstCol="1" bandRow="1">
                <a:tableStyleId>{AC4736EF-B247-40E9-99D8-7BE3D6193753}</a:tableStyleId>
              </a:tblPr>
              <a:tblGrid>
                <a:gridCol w="284588"/>
                <a:gridCol w="2499722"/>
                <a:gridCol w="3120347"/>
                <a:gridCol w="2448272"/>
              </a:tblGrid>
              <a:tr h="339217">
                <a:tc>
                  <a:txBody>
                    <a:bodyPr/>
                    <a:lstStyle/>
                    <a:p>
                      <a:pPr marL="0" marR="0">
                        <a:lnSpc>
                          <a:spcPct val="115000"/>
                        </a:lnSpc>
                        <a:spcBef>
                          <a:spcPts val="0"/>
                        </a:spcBef>
                        <a:spcAft>
                          <a:spcPts val="0"/>
                        </a:spcAft>
                      </a:pPr>
                      <a:r>
                        <a:rPr lang="en-IN" sz="1000" dirty="0">
                          <a:effectLst/>
                        </a:rPr>
                        <a:t/>
                      </a:r>
                      <a:br>
                        <a:rPr lang="en-IN" sz="1000" dirty="0">
                          <a:effectLst/>
                        </a:rPr>
                      </a:br>
                      <a:r>
                        <a:rPr lang="en-IN" sz="1000" dirty="0">
                          <a:effectLst/>
                        </a:rPr>
                        <a:t> </a:t>
                      </a:r>
                      <a:endParaRPr lang="en-IN" sz="1000" dirty="0">
                        <a:effectLst/>
                        <a:latin typeface="Calibri"/>
                        <a:ea typeface="Times New Roman"/>
                        <a:cs typeface="Mangal"/>
                      </a:endParaRPr>
                    </a:p>
                  </a:txBody>
                  <a:tcPr marL="35520" marR="35520" marT="0" marB="0"/>
                </a:tc>
                <a:tc>
                  <a:txBody>
                    <a:bodyPr/>
                    <a:lstStyle/>
                    <a:p>
                      <a:pPr marL="0" marR="0">
                        <a:lnSpc>
                          <a:spcPct val="100000"/>
                        </a:lnSpc>
                        <a:spcBef>
                          <a:spcPts val="0"/>
                        </a:spcBef>
                        <a:spcAft>
                          <a:spcPts val="0"/>
                        </a:spcAft>
                      </a:pPr>
                      <a:r>
                        <a:rPr lang="hi-IN" sz="1100" b="1" dirty="0" smtClean="0">
                          <a:effectLst/>
                        </a:rPr>
                        <a:t>आरोप/आक्षेप</a:t>
                      </a:r>
                      <a:endParaRPr lang="en-IN" sz="1100" b="1" dirty="0">
                        <a:effectLst/>
                        <a:latin typeface="Calibri"/>
                        <a:ea typeface="Times New Roman"/>
                        <a:cs typeface="Mangal"/>
                      </a:endParaRPr>
                    </a:p>
                  </a:txBody>
                  <a:tcPr marL="35520" marR="35520" marT="0" marB="0"/>
                </a:tc>
                <a:tc>
                  <a:txBody>
                    <a:bodyPr/>
                    <a:lstStyle/>
                    <a:p>
                      <a:pPr marL="0" marR="0" algn="ctr">
                        <a:lnSpc>
                          <a:spcPct val="100000"/>
                        </a:lnSpc>
                        <a:spcBef>
                          <a:spcPts val="0"/>
                        </a:spcBef>
                        <a:spcAft>
                          <a:spcPts val="0"/>
                        </a:spcAft>
                      </a:pPr>
                      <a:r>
                        <a:rPr lang="hi-IN" sz="1100" b="1" dirty="0">
                          <a:effectLst/>
                        </a:rPr>
                        <a:t>तथ्य</a:t>
                      </a:r>
                      <a:endParaRPr lang="en-IN" sz="1100" b="1" dirty="0">
                        <a:effectLst/>
                        <a:latin typeface="Calibri"/>
                        <a:ea typeface="Times New Roman"/>
                        <a:cs typeface="Mangal"/>
                      </a:endParaRPr>
                    </a:p>
                  </a:txBody>
                  <a:tcPr marL="35520" marR="35520" marT="0" marB="0"/>
                </a:tc>
                <a:tc>
                  <a:txBody>
                    <a:bodyPr/>
                    <a:lstStyle/>
                    <a:p>
                      <a:pPr marL="0" marR="0" algn="ctr">
                        <a:lnSpc>
                          <a:spcPct val="100000"/>
                        </a:lnSpc>
                        <a:spcBef>
                          <a:spcPts val="0"/>
                        </a:spcBef>
                        <a:spcAft>
                          <a:spcPts val="0"/>
                        </a:spcAft>
                      </a:pPr>
                      <a:r>
                        <a:rPr lang="hi-IN" sz="1100" b="1" dirty="0" smtClean="0">
                          <a:effectLst/>
                        </a:rPr>
                        <a:t>की गई</a:t>
                      </a:r>
                      <a:r>
                        <a:rPr lang="en-IN" sz="1100" b="1" dirty="0" smtClean="0">
                          <a:effectLst/>
                        </a:rPr>
                        <a:t> </a:t>
                      </a:r>
                      <a:r>
                        <a:rPr lang="hi-IN" sz="1100" b="1" dirty="0" smtClean="0">
                          <a:effectLst/>
                        </a:rPr>
                        <a:t>कार्रवाई</a:t>
                      </a:r>
                      <a:endParaRPr lang="en-IN" sz="1100" b="1" dirty="0">
                        <a:effectLst/>
                        <a:latin typeface="Calibri"/>
                        <a:ea typeface="Times New Roman"/>
                        <a:cs typeface="Mangal"/>
                      </a:endParaRPr>
                    </a:p>
                  </a:txBody>
                  <a:tcPr marL="35520" marR="35520" marT="0" marB="0"/>
                </a:tc>
              </a:tr>
              <a:tr h="762499">
                <a:tc>
                  <a:txBody>
                    <a:bodyPr/>
                    <a:lstStyle/>
                    <a:p>
                      <a:pPr marL="0" marR="0">
                        <a:lnSpc>
                          <a:spcPct val="115000"/>
                        </a:lnSpc>
                        <a:spcBef>
                          <a:spcPts val="0"/>
                        </a:spcBef>
                        <a:spcAft>
                          <a:spcPts val="0"/>
                        </a:spcAft>
                      </a:pPr>
                      <a:r>
                        <a:rPr lang="hi-IN" sz="1000">
                          <a:effectLst/>
                        </a:rPr>
                        <a:t>1.</a:t>
                      </a:r>
                      <a:endParaRPr lang="en-IN" sz="1000">
                        <a:effectLst/>
                        <a:latin typeface="Calibri"/>
                        <a:ea typeface="Times New Roman"/>
                        <a:cs typeface="Mangal"/>
                      </a:endParaRPr>
                    </a:p>
                  </a:txBody>
                  <a:tcPr marL="35520" marR="35520" marT="0" marB="0"/>
                </a:tc>
                <a:tc>
                  <a:txBody>
                    <a:bodyPr/>
                    <a:lstStyle/>
                    <a:p>
                      <a:pPr marL="0" marR="0" algn="just">
                        <a:lnSpc>
                          <a:spcPct val="100000"/>
                        </a:lnSpc>
                        <a:spcBef>
                          <a:spcPts val="0"/>
                        </a:spcBef>
                        <a:spcAft>
                          <a:spcPts val="0"/>
                        </a:spcAft>
                      </a:pPr>
                      <a:r>
                        <a:rPr lang="hi-IN" sz="1100" dirty="0" smtClean="0">
                          <a:effectLst/>
                        </a:rPr>
                        <a:t>खुरई</a:t>
                      </a:r>
                      <a:r>
                        <a:rPr lang="en-IN" sz="1100" dirty="0" smtClean="0">
                          <a:effectLst/>
                        </a:rPr>
                        <a:t> </a:t>
                      </a:r>
                      <a:r>
                        <a:rPr lang="hi-IN" sz="1100" dirty="0" smtClean="0">
                          <a:effectLst/>
                        </a:rPr>
                        <a:t>(</a:t>
                      </a:r>
                      <a:r>
                        <a:rPr lang="hi-IN" sz="1100" dirty="0">
                          <a:effectLst/>
                        </a:rPr>
                        <a:t>मध्य प्रदेश</a:t>
                      </a:r>
                      <a:r>
                        <a:rPr lang="hi-IN" sz="1100" dirty="0" smtClean="0">
                          <a:effectLst/>
                        </a:rPr>
                        <a:t>)</a:t>
                      </a:r>
                      <a:r>
                        <a:rPr lang="en-IN" sz="1100" dirty="0" smtClean="0">
                          <a:effectLst/>
                        </a:rPr>
                        <a:t> </a:t>
                      </a:r>
                      <a:r>
                        <a:rPr lang="hi-IN" sz="1100" dirty="0" smtClean="0">
                          <a:effectLst/>
                        </a:rPr>
                        <a:t>में </a:t>
                      </a:r>
                      <a:r>
                        <a:rPr lang="hi-IN" sz="1100" dirty="0">
                          <a:effectLst/>
                        </a:rPr>
                        <a:t>कुछ</a:t>
                      </a:r>
                      <a:endParaRPr lang="en-IN" sz="1100" dirty="0">
                        <a:effectLst/>
                      </a:endParaRPr>
                    </a:p>
                    <a:p>
                      <a:pPr marL="0" marR="0" algn="just">
                        <a:lnSpc>
                          <a:spcPct val="100000"/>
                        </a:lnSpc>
                        <a:spcBef>
                          <a:spcPts val="0"/>
                        </a:spcBef>
                        <a:spcAft>
                          <a:spcPts val="0"/>
                        </a:spcAft>
                      </a:pPr>
                      <a:r>
                        <a:rPr lang="hi-IN" sz="1100" dirty="0">
                          <a:effectLst/>
                        </a:rPr>
                        <a:t>रिजर्व ईवीएम और वीवीपीएटी मतदान सम्पन्न होने के 48 </a:t>
                      </a:r>
                      <a:r>
                        <a:rPr lang="hi-IN" sz="1100" dirty="0" smtClean="0">
                          <a:effectLst/>
                        </a:rPr>
                        <a:t>घं</a:t>
                      </a:r>
                      <a:r>
                        <a:rPr lang="hi-IN" sz="1100" baseline="0" dirty="0" smtClean="0">
                          <a:effectLst/>
                        </a:rPr>
                        <a:t>टे </a:t>
                      </a:r>
                      <a:r>
                        <a:rPr lang="hi-IN" sz="1100" dirty="0" smtClean="0">
                          <a:effectLst/>
                        </a:rPr>
                        <a:t>बाद </a:t>
                      </a:r>
                      <a:r>
                        <a:rPr lang="hi-IN" sz="1100" dirty="0">
                          <a:effectLst/>
                        </a:rPr>
                        <a:t>स्ट्रांग रूम पहुँचे।</a:t>
                      </a:r>
                      <a:endParaRPr lang="en-IN" sz="1100" dirty="0">
                        <a:effectLst/>
                        <a:latin typeface="Calibri"/>
                        <a:ea typeface="Times New Roman"/>
                        <a:cs typeface="Mangal"/>
                      </a:endParaRPr>
                    </a:p>
                  </a:txBody>
                  <a:tcPr marL="35520" marR="35520" marT="0" marB="0"/>
                </a:tc>
                <a:tc>
                  <a:txBody>
                    <a:bodyPr/>
                    <a:lstStyle/>
                    <a:p>
                      <a:pPr marL="0" marR="0" algn="just">
                        <a:lnSpc>
                          <a:spcPct val="100000"/>
                        </a:lnSpc>
                        <a:spcBef>
                          <a:spcPts val="0"/>
                        </a:spcBef>
                        <a:spcAft>
                          <a:spcPts val="0"/>
                        </a:spcAft>
                      </a:pPr>
                      <a:r>
                        <a:rPr lang="hi-IN" sz="1100" dirty="0">
                          <a:effectLst/>
                        </a:rPr>
                        <a:t>उसी दिन सभी रिजर्व ईवीएम/वीवीपीएटी </a:t>
                      </a:r>
                      <a:r>
                        <a:rPr lang="hi-IN" sz="1100" dirty="0" smtClean="0">
                          <a:effectLst/>
                        </a:rPr>
                        <a:t>को जमा करने के आयोग </a:t>
                      </a:r>
                      <a:r>
                        <a:rPr lang="hi-IN" sz="1100" dirty="0">
                          <a:effectLst/>
                        </a:rPr>
                        <a:t>के अनुदेशों की </a:t>
                      </a:r>
                      <a:r>
                        <a:rPr lang="hi-IN" sz="1100" dirty="0" smtClean="0">
                          <a:effectLst/>
                        </a:rPr>
                        <a:t>उल्‍लंघन।</a:t>
                      </a:r>
                      <a:r>
                        <a:rPr lang="hi-IN" sz="1100" baseline="0" dirty="0" smtClean="0">
                          <a:effectLst/>
                        </a:rPr>
                        <a:t> </a:t>
                      </a:r>
                      <a:r>
                        <a:rPr lang="hi-IN" sz="1100" dirty="0" smtClean="0">
                          <a:effectLst/>
                        </a:rPr>
                        <a:t>तथापि, मतदान </a:t>
                      </a:r>
                      <a:r>
                        <a:rPr lang="hi-IN" sz="1100" dirty="0">
                          <a:effectLst/>
                        </a:rPr>
                        <a:t>किए हुए इवीएम के सुरक्षित भंडारण पर कोई प्रभाव नहीं पड़ा।</a:t>
                      </a:r>
                      <a:endParaRPr lang="en-IN" sz="1100" dirty="0">
                        <a:effectLst/>
                        <a:latin typeface="Calibri"/>
                        <a:ea typeface="Times New Roman"/>
                        <a:cs typeface="Mangal"/>
                      </a:endParaRPr>
                    </a:p>
                  </a:txBody>
                  <a:tcPr marL="35520" marR="35520" marT="0" marB="0"/>
                </a:tc>
                <a:tc>
                  <a:txBody>
                    <a:bodyPr/>
                    <a:lstStyle/>
                    <a:p>
                      <a:pPr marL="0" marR="0" algn="just">
                        <a:lnSpc>
                          <a:spcPct val="100000"/>
                        </a:lnSpc>
                        <a:spcBef>
                          <a:spcPts val="0"/>
                        </a:spcBef>
                        <a:spcAft>
                          <a:spcPts val="0"/>
                        </a:spcAft>
                      </a:pPr>
                      <a:r>
                        <a:rPr lang="hi-IN" sz="1100" dirty="0">
                          <a:effectLst/>
                        </a:rPr>
                        <a:t>खुरई के रिटर्निंग अधिकारी और सहायक रिटर्निंग अधिकारी को निलंबित कर दिया गया</a:t>
                      </a:r>
                      <a:endParaRPr lang="en-IN" sz="1100" dirty="0">
                        <a:effectLst/>
                        <a:latin typeface="Calibri"/>
                        <a:ea typeface="Times New Roman"/>
                        <a:cs typeface="Mangal"/>
                      </a:endParaRPr>
                    </a:p>
                  </a:txBody>
                  <a:tcPr marL="35520" marR="35520" marT="0" marB="0"/>
                </a:tc>
              </a:tr>
              <a:tr h="985354">
                <a:tc>
                  <a:txBody>
                    <a:bodyPr/>
                    <a:lstStyle/>
                    <a:p>
                      <a:pPr marL="0" marR="0">
                        <a:lnSpc>
                          <a:spcPct val="115000"/>
                        </a:lnSpc>
                        <a:spcBef>
                          <a:spcPts val="0"/>
                        </a:spcBef>
                        <a:spcAft>
                          <a:spcPts val="0"/>
                        </a:spcAft>
                      </a:pPr>
                      <a:r>
                        <a:rPr lang="hi-IN" sz="1000">
                          <a:effectLst/>
                        </a:rPr>
                        <a:t>2.</a:t>
                      </a:r>
                      <a:endParaRPr lang="en-IN" sz="1000">
                        <a:effectLst/>
                        <a:latin typeface="Calibri"/>
                        <a:ea typeface="Times New Roman"/>
                        <a:cs typeface="Mangal"/>
                      </a:endParaRPr>
                    </a:p>
                  </a:txBody>
                  <a:tcPr marL="35520" marR="35520" marT="0" marB="0"/>
                </a:tc>
                <a:tc>
                  <a:txBody>
                    <a:bodyPr/>
                    <a:lstStyle/>
                    <a:p>
                      <a:pPr marL="0" marR="0" algn="just">
                        <a:lnSpc>
                          <a:spcPct val="100000"/>
                        </a:lnSpc>
                        <a:spcBef>
                          <a:spcPts val="0"/>
                        </a:spcBef>
                        <a:spcAft>
                          <a:spcPts val="0"/>
                        </a:spcAft>
                      </a:pPr>
                      <a:r>
                        <a:rPr lang="hi-IN" sz="1100" dirty="0">
                          <a:effectLst/>
                        </a:rPr>
                        <a:t>30 नवम्बर, 2018 को भोपाल, मध्य प्रदेश में ईवीएम स्ट्रांग रूम के बाहर सीसीटीवी कैमरा 8.19 पूर्वाह्न से 9.35 पूर्वाह्न तक काम नहीं कर रहे थे – </a:t>
                      </a:r>
                      <a:r>
                        <a:rPr lang="hi-IN" sz="1100" dirty="0" smtClean="0">
                          <a:effectLst/>
                        </a:rPr>
                        <a:t>हेर-फेर के </a:t>
                      </a:r>
                      <a:r>
                        <a:rPr lang="hi-IN" sz="1100" dirty="0">
                          <a:effectLst/>
                        </a:rPr>
                        <a:t>आरोप लगे।</a:t>
                      </a:r>
                      <a:endParaRPr lang="en-IN" sz="1100" dirty="0">
                        <a:effectLst/>
                        <a:latin typeface="Calibri"/>
                        <a:ea typeface="Times New Roman"/>
                        <a:cs typeface="Mangal"/>
                      </a:endParaRPr>
                    </a:p>
                  </a:txBody>
                  <a:tcPr marL="35520" marR="35520" marT="0" marB="0"/>
                </a:tc>
                <a:tc>
                  <a:txBody>
                    <a:bodyPr/>
                    <a:lstStyle/>
                    <a:p>
                      <a:pPr marL="0" marR="0" algn="just">
                        <a:lnSpc>
                          <a:spcPct val="100000"/>
                        </a:lnSpc>
                        <a:spcBef>
                          <a:spcPts val="0"/>
                        </a:spcBef>
                        <a:spcAft>
                          <a:spcPts val="0"/>
                        </a:spcAft>
                      </a:pPr>
                      <a:r>
                        <a:rPr lang="hi-IN" sz="1100" dirty="0">
                          <a:effectLst/>
                        </a:rPr>
                        <a:t>उस क्षेत्र में बिजली न आने की वजह से रिकॉर्डिंग </a:t>
                      </a:r>
                      <a:r>
                        <a:rPr lang="hi-IN" sz="1100" dirty="0" smtClean="0">
                          <a:effectLst/>
                        </a:rPr>
                        <a:t>न</a:t>
                      </a:r>
                      <a:r>
                        <a:rPr lang="hi-IN" sz="1100" baseline="0" dirty="0" smtClean="0">
                          <a:effectLst/>
                        </a:rPr>
                        <a:t> की जा </a:t>
                      </a:r>
                      <a:r>
                        <a:rPr lang="hi-IN" sz="1100" dirty="0" smtClean="0">
                          <a:effectLst/>
                        </a:rPr>
                        <a:t>सकी</a:t>
                      </a:r>
                      <a:r>
                        <a:rPr lang="hi-IN" sz="1100" dirty="0">
                          <a:effectLst/>
                        </a:rPr>
                        <a:t>। तथापि, </a:t>
                      </a:r>
                      <a:r>
                        <a:rPr lang="hi-IN" sz="1100" dirty="0" smtClean="0">
                          <a:effectLst/>
                        </a:rPr>
                        <a:t>मतयुक्‍त ईवीएम </a:t>
                      </a:r>
                      <a:r>
                        <a:rPr lang="hi-IN" sz="1100" dirty="0">
                          <a:effectLst/>
                        </a:rPr>
                        <a:t>के सुरक्षित भंडारण पर कोई प्रभाव नहीं पड़ा, क्योंकि सुरक्षा के 7 स्तर </a:t>
                      </a:r>
                      <a:r>
                        <a:rPr lang="hi-IN" sz="1100" dirty="0" smtClean="0">
                          <a:effectLst/>
                        </a:rPr>
                        <a:t>हैं।</a:t>
                      </a:r>
                      <a:endParaRPr lang="en-IN" sz="1100" dirty="0">
                        <a:effectLst/>
                        <a:latin typeface="Calibri"/>
                        <a:ea typeface="Times New Roman"/>
                        <a:cs typeface="Mangal"/>
                      </a:endParaRPr>
                    </a:p>
                  </a:txBody>
                  <a:tcPr marL="35520" marR="35520" marT="0" marB="0"/>
                </a:tc>
                <a:tc>
                  <a:txBody>
                    <a:bodyPr/>
                    <a:lstStyle/>
                    <a:p>
                      <a:pPr marL="0" marR="0" algn="just">
                        <a:lnSpc>
                          <a:spcPct val="100000"/>
                        </a:lnSpc>
                        <a:spcBef>
                          <a:spcPts val="0"/>
                        </a:spcBef>
                        <a:spcAft>
                          <a:spcPts val="0"/>
                        </a:spcAft>
                      </a:pPr>
                      <a:r>
                        <a:rPr lang="hi-IN" sz="1100" dirty="0">
                          <a:effectLst/>
                        </a:rPr>
                        <a:t>लगातार बिजली अपूर्ति सुनिश्चित करने के लिए एक इन्वर्टर और एक जेनरेटर की व्यवस्था की गई।</a:t>
                      </a:r>
                      <a:endParaRPr lang="en-IN" sz="1100" dirty="0">
                        <a:effectLst/>
                        <a:latin typeface="Calibri"/>
                        <a:ea typeface="Times New Roman"/>
                        <a:cs typeface="Mangal"/>
                      </a:endParaRPr>
                    </a:p>
                  </a:txBody>
                  <a:tcPr marL="35520" marR="35520" marT="0" marB="0"/>
                </a:tc>
              </a:tr>
              <a:tr h="1180715">
                <a:tc>
                  <a:txBody>
                    <a:bodyPr/>
                    <a:lstStyle/>
                    <a:p>
                      <a:pPr marL="0" marR="0">
                        <a:lnSpc>
                          <a:spcPct val="115000"/>
                        </a:lnSpc>
                        <a:spcBef>
                          <a:spcPts val="0"/>
                        </a:spcBef>
                        <a:spcAft>
                          <a:spcPts val="0"/>
                        </a:spcAft>
                      </a:pPr>
                      <a:r>
                        <a:rPr lang="hi-IN" sz="1000">
                          <a:effectLst/>
                        </a:rPr>
                        <a:t>3.</a:t>
                      </a:r>
                      <a:endParaRPr lang="en-IN" sz="1000">
                        <a:effectLst/>
                        <a:latin typeface="Calibri"/>
                        <a:ea typeface="Times New Roman"/>
                        <a:cs typeface="Mangal"/>
                      </a:endParaRPr>
                    </a:p>
                  </a:txBody>
                  <a:tcPr marL="35520" marR="35520" marT="0" marB="0"/>
                </a:tc>
                <a:tc>
                  <a:txBody>
                    <a:bodyPr/>
                    <a:lstStyle/>
                    <a:p>
                      <a:pPr marL="0" marR="0" algn="just">
                        <a:lnSpc>
                          <a:spcPct val="100000"/>
                        </a:lnSpc>
                        <a:spcBef>
                          <a:spcPts val="0"/>
                        </a:spcBef>
                        <a:spcAft>
                          <a:spcPts val="0"/>
                        </a:spcAft>
                      </a:pPr>
                      <a:r>
                        <a:rPr lang="hi-IN" sz="1100" dirty="0">
                          <a:effectLst/>
                        </a:rPr>
                        <a:t>छत्तीसगढ़ के बेमेतरा जिले के ईवीएम स्ट्रांग रूम के बाहर एक सुरक्षा कर्मी को कथित रूप से लैपटॉप का उपयोग करते हुए पाया गया</a:t>
                      </a:r>
                      <a:endParaRPr lang="en-IN" sz="1100" dirty="0">
                        <a:effectLst/>
                        <a:latin typeface="Calibri"/>
                        <a:ea typeface="Times New Roman"/>
                        <a:cs typeface="Mangal"/>
                      </a:endParaRPr>
                    </a:p>
                  </a:txBody>
                  <a:tcPr marL="35520" marR="35520" marT="0" marB="0"/>
                </a:tc>
                <a:tc>
                  <a:txBody>
                    <a:bodyPr/>
                    <a:lstStyle/>
                    <a:p>
                      <a:pPr marL="0" marR="0" algn="just">
                        <a:lnSpc>
                          <a:spcPct val="100000"/>
                        </a:lnSpc>
                        <a:spcBef>
                          <a:spcPts val="0"/>
                        </a:spcBef>
                        <a:spcAft>
                          <a:spcPts val="0"/>
                        </a:spcAft>
                      </a:pPr>
                      <a:r>
                        <a:rPr lang="hi-IN" sz="1100" dirty="0">
                          <a:effectLst/>
                        </a:rPr>
                        <a:t>लैपटॉप कभी भी ईवीएम से </a:t>
                      </a:r>
                      <a:r>
                        <a:rPr lang="hi-IN" sz="1100" dirty="0" smtClean="0">
                          <a:effectLst/>
                        </a:rPr>
                        <a:t>कनेक्ट </a:t>
                      </a:r>
                      <a:r>
                        <a:rPr lang="hi-IN" sz="1100" dirty="0">
                          <a:effectLst/>
                        </a:rPr>
                        <a:t>नहीं हो सकता। </a:t>
                      </a:r>
                      <a:r>
                        <a:rPr lang="hi-IN" sz="1100" dirty="0" smtClean="0">
                          <a:effectLst/>
                        </a:rPr>
                        <a:t>स्ट्रांग </a:t>
                      </a:r>
                      <a:r>
                        <a:rPr lang="hi-IN" sz="1100" dirty="0">
                          <a:effectLst/>
                        </a:rPr>
                        <a:t>रूम के भीतर </a:t>
                      </a:r>
                      <a:r>
                        <a:rPr lang="hi-IN" sz="1100" dirty="0" smtClean="0">
                          <a:effectLst/>
                        </a:rPr>
                        <a:t>संग्रहित ईवीएम </a:t>
                      </a:r>
                      <a:r>
                        <a:rPr lang="hi-IN" sz="1100" dirty="0">
                          <a:effectLst/>
                        </a:rPr>
                        <a:t>में बिल्डिंग के बाहर </a:t>
                      </a:r>
                      <a:r>
                        <a:rPr lang="hi-IN" sz="1100" dirty="0" smtClean="0">
                          <a:effectLst/>
                        </a:rPr>
                        <a:t>से लैपटॉप </a:t>
                      </a:r>
                      <a:r>
                        <a:rPr lang="hi-IN" sz="1100" dirty="0">
                          <a:effectLst/>
                        </a:rPr>
                        <a:t>के </a:t>
                      </a:r>
                      <a:r>
                        <a:rPr lang="hi-IN" sz="1100" dirty="0" smtClean="0">
                          <a:effectLst/>
                        </a:rPr>
                        <a:t>उपयोग </a:t>
                      </a:r>
                      <a:r>
                        <a:rPr lang="hi-IN" sz="1100" dirty="0">
                          <a:effectLst/>
                        </a:rPr>
                        <a:t>से </a:t>
                      </a:r>
                      <a:r>
                        <a:rPr lang="hi-IN" sz="1100" dirty="0" smtClean="0">
                          <a:effectLst/>
                        </a:rPr>
                        <a:t>हेर-फेर को </a:t>
                      </a:r>
                      <a:r>
                        <a:rPr lang="hi-IN" sz="1100" dirty="0">
                          <a:effectLst/>
                        </a:rPr>
                        <a:t>पूर्णतः खारिज किया जाता है।</a:t>
                      </a:r>
                      <a:endParaRPr lang="en-IN" sz="1100" dirty="0">
                        <a:effectLst/>
                        <a:latin typeface="Calibri"/>
                        <a:ea typeface="Times New Roman"/>
                        <a:cs typeface="Mangal"/>
                      </a:endParaRPr>
                    </a:p>
                  </a:txBody>
                  <a:tcPr marL="35520" marR="35520" marT="0" marB="0"/>
                </a:tc>
                <a:tc>
                  <a:txBody>
                    <a:bodyPr/>
                    <a:lstStyle/>
                    <a:p>
                      <a:pPr marL="0" marR="0" algn="just">
                        <a:lnSpc>
                          <a:spcPct val="100000"/>
                        </a:lnSpc>
                        <a:spcBef>
                          <a:spcPts val="0"/>
                        </a:spcBef>
                        <a:spcAft>
                          <a:spcPts val="0"/>
                        </a:spcAft>
                      </a:pPr>
                      <a:r>
                        <a:rPr lang="hi-IN" sz="1100" dirty="0">
                          <a:effectLst/>
                        </a:rPr>
                        <a:t>बीएसएफ की 175वीं बैटालियन के सब-इंस्पेक्टर को बदल दिया गया।</a:t>
                      </a:r>
                      <a:endParaRPr lang="en-IN" sz="1100" dirty="0">
                        <a:effectLst/>
                        <a:latin typeface="Calibri"/>
                        <a:ea typeface="Times New Roman"/>
                        <a:cs typeface="Mangal"/>
                      </a:endParaRPr>
                    </a:p>
                  </a:txBody>
                  <a:tcPr marL="35520" marR="35520" marT="0" marB="0"/>
                </a:tc>
              </a:tr>
            </a:tbl>
          </a:graphicData>
        </a:graphic>
      </p:graphicFrame>
    </p:spTree>
    <p:extLst>
      <p:ext uri="{BB962C8B-B14F-4D97-AF65-F5344CB8AC3E}">
        <p14:creationId xmlns:p14="http://schemas.microsoft.com/office/powerpoint/2010/main" val="3421492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74" y="392575"/>
            <a:ext cx="6566037" cy="766200"/>
          </a:xfrm>
        </p:spPr>
        <p:txBody>
          <a:bodyPr/>
          <a:lstStyle/>
          <a:p>
            <a:r>
              <a:rPr lang="hi-IN" sz="1600" dirty="0">
                <a:cs typeface="+mj-cs"/>
              </a:rPr>
              <a:t>नवम्बर-दिसम्बर 2018 में 5 राज्यों के विधान सभा      </a:t>
            </a:r>
            <a:r>
              <a:rPr lang="hi-IN" sz="1600" dirty="0" smtClean="0">
                <a:cs typeface="+mj-cs"/>
              </a:rPr>
              <a:t>  (</a:t>
            </a:r>
            <a:r>
              <a:rPr lang="en-IN" sz="1600" dirty="0" smtClean="0">
                <a:cs typeface="+mj-cs"/>
              </a:rPr>
              <a:t>2</a:t>
            </a:r>
            <a:r>
              <a:rPr lang="hi-IN" sz="1600" dirty="0" smtClean="0">
                <a:cs typeface="+mj-cs"/>
              </a:rPr>
              <a:t>/2</a:t>
            </a:r>
            <a:r>
              <a:rPr lang="hi-IN" sz="1600" dirty="0">
                <a:cs typeface="+mj-cs"/>
              </a:rPr>
              <a:t>) </a:t>
            </a:r>
            <a:br>
              <a:rPr lang="hi-IN" sz="1600" dirty="0">
                <a:cs typeface="+mj-cs"/>
              </a:rPr>
            </a:br>
            <a:r>
              <a:rPr lang="hi-IN" sz="1600" dirty="0">
                <a:cs typeface="+mj-cs"/>
              </a:rPr>
              <a:t>निर्वाचनों के  दौरान लगाए गए आक्षेपः</a:t>
            </a:r>
            <a:endParaRPr lang="en-IN" sz="1600" dirty="0">
              <a:cs typeface="+mj-cs"/>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56</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464597482"/>
              </p:ext>
            </p:extLst>
          </p:nvPr>
        </p:nvGraphicFramePr>
        <p:xfrm>
          <a:off x="323528" y="1327150"/>
          <a:ext cx="8208911" cy="3226968"/>
        </p:xfrm>
        <a:graphic>
          <a:graphicData uri="http://schemas.openxmlformats.org/drawingml/2006/table">
            <a:tbl>
              <a:tblPr firstRow="1" firstCol="1" bandRow="1">
                <a:tableStyleId>{AC4736EF-B247-40E9-99D8-7BE3D6193753}</a:tableStyleId>
              </a:tblPr>
              <a:tblGrid>
                <a:gridCol w="216024"/>
                <a:gridCol w="2917608"/>
                <a:gridCol w="2638008"/>
                <a:gridCol w="2437271"/>
              </a:tblGrid>
              <a:tr h="94717">
                <a:tc>
                  <a:txBody>
                    <a:bodyPr/>
                    <a:lstStyle/>
                    <a:p>
                      <a:pPr marL="0" marR="0">
                        <a:lnSpc>
                          <a:spcPct val="115000"/>
                        </a:lnSpc>
                        <a:spcBef>
                          <a:spcPts val="0"/>
                        </a:spcBef>
                        <a:spcAft>
                          <a:spcPts val="0"/>
                        </a:spcAft>
                      </a:pPr>
                      <a:r>
                        <a:rPr lang="en-IN" sz="500" dirty="0">
                          <a:effectLst/>
                        </a:rPr>
                        <a:t> </a:t>
                      </a:r>
                      <a:endParaRPr lang="en-IN" sz="500" dirty="0">
                        <a:effectLst/>
                        <a:latin typeface="Calibri"/>
                        <a:ea typeface="Times New Roman"/>
                        <a:cs typeface="Mangal"/>
                      </a:endParaRPr>
                    </a:p>
                  </a:txBody>
                  <a:tcPr marL="30886" marR="30886" marT="0" marB="0"/>
                </a:tc>
                <a:tc>
                  <a:txBody>
                    <a:bodyPr/>
                    <a:lstStyle/>
                    <a:p>
                      <a:pPr marL="0" marR="0">
                        <a:lnSpc>
                          <a:spcPct val="115000"/>
                        </a:lnSpc>
                        <a:spcBef>
                          <a:spcPts val="0"/>
                        </a:spcBef>
                        <a:spcAft>
                          <a:spcPts val="0"/>
                        </a:spcAft>
                      </a:pPr>
                      <a:r>
                        <a:rPr lang="hi-IN" sz="1000" b="1" dirty="0">
                          <a:effectLst/>
                        </a:rPr>
                        <a:t>आरोप/आक्षेप</a:t>
                      </a:r>
                      <a:endParaRPr lang="en-IN" sz="1000" b="1" dirty="0">
                        <a:effectLst/>
                        <a:latin typeface="Calibri"/>
                        <a:ea typeface="Times New Roman"/>
                        <a:cs typeface="Mangal"/>
                      </a:endParaRPr>
                    </a:p>
                  </a:txBody>
                  <a:tcPr marL="30886" marR="30886" marT="0" marB="0"/>
                </a:tc>
                <a:tc>
                  <a:txBody>
                    <a:bodyPr/>
                    <a:lstStyle/>
                    <a:p>
                      <a:pPr marL="0" marR="0" algn="ctr">
                        <a:lnSpc>
                          <a:spcPct val="115000"/>
                        </a:lnSpc>
                        <a:spcBef>
                          <a:spcPts val="0"/>
                        </a:spcBef>
                        <a:spcAft>
                          <a:spcPts val="0"/>
                        </a:spcAft>
                      </a:pPr>
                      <a:r>
                        <a:rPr lang="hi-IN" sz="1000" b="1" dirty="0">
                          <a:effectLst/>
                        </a:rPr>
                        <a:t>तथ्य</a:t>
                      </a:r>
                      <a:endParaRPr lang="en-IN" sz="1000" b="1" dirty="0">
                        <a:effectLst/>
                        <a:latin typeface="Calibri"/>
                        <a:ea typeface="Times New Roman"/>
                        <a:cs typeface="Mangal"/>
                      </a:endParaRPr>
                    </a:p>
                  </a:txBody>
                  <a:tcPr marL="30886" marR="30886" marT="0" marB="0"/>
                </a:tc>
                <a:tc>
                  <a:txBody>
                    <a:bodyPr/>
                    <a:lstStyle/>
                    <a:p>
                      <a:pPr marL="0" marR="0" algn="ctr">
                        <a:lnSpc>
                          <a:spcPct val="115000"/>
                        </a:lnSpc>
                        <a:spcBef>
                          <a:spcPts val="0"/>
                        </a:spcBef>
                        <a:spcAft>
                          <a:spcPts val="0"/>
                        </a:spcAft>
                      </a:pPr>
                      <a:r>
                        <a:rPr lang="hi-IN" sz="1000" b="1" dirty="0" smtClean="0">
                          <a:effectLst/>
                        </a:rPr>
                        <a:t>की गई कार्रवाई </a:t>
                      </a:r>
                      <a:endParaRPr lang="en-IN" sz="1000" b="1" dirty="0">
                        <a:effectLst/>
                        <a:latin typeface="Calibri"/>
                        <a:ea typeface="Times New Roman"/>
                        <a:cs typeface="Mangal"/>
                      </a:endParaRPr>
                    </a:p>
                  </a:txBody>
                  <a:tcPr marL="30886" marR="30886" marT="0" marB="0"/>
                </a:tc>
              </a:tr>
              <a:tr h="908277">
                <a:tc>
                  <a:txBody>
                    <a:bodyPr/>
                    <a:lstStyle/>
                    <a:p>
                      <a:pPr marL="0" marR="0">
                        <a:lnSpc>
                          <a:spcPct val="115000"/>
                        </a:lnSpc>
                        <a:spcBef>
                          <a:spcPts val="0"/>
                        </a:spcBef>
                        <a:spcAft>
                          <a:spcPts val="0"/>
                        </a:spcAft>
                      </a:pPr>
                      <a:r>
                        <a:rPr lang="hi-IN" sz="500">
                          <a:effectLst/>
                        </a:rPr>
                        <a:t>4.</a:t>
                      </a:r>
                      <a:endParaRPr lang="en-IN" sz="500">
                        <a:effectLst/>
                        <a:latin typeface="Calibri"/>
                        <a:ea typeface="Times New Roman"/>
                        <a:cs typeface="Mangal"/>
                      </a:endParaRPr>
                    </a:p>
                  </a:txBody>
                  <a:tcPr marL="30886" marR="30886" marT="0" marB="0"/>
                </a:tc>
                <a:tc>
                  <a:txBody>
                    <a:bodyPr/>
                    <a:lstStyle/>
                    <a:p>
                      <a:pPr marL="0" marR="0" algn="just">
                        <a:lnSpc>
                          <a:spcPct val="115000"/>
                        </a:lnSpc>
                        <a:spcBef>
                          <a:spcPts val="0"/>
                        </a:spcBef>
                        <a:spcAft>
                          <a:spcPts val="0"/>
                        </a:spcAft>
                      </a:pPr>
                      <a:r>
                        <a:rPr lang="hi-IN" sz="1000" dirty="0">
                          <a:effectLst/>
                        </a:rPr>
                        <a:t>मध्य प्रदेश में एक अभ्यर्थी के स्वामित्व वाले निजी होटल में रिज़र्व ईवीएम के साथ एक सेक्टर अधिकारी </a:t>
                      </a:r>
                      <a:endParaRPr lang="en-IN" sz="1000" dirty="0">
                        <a:effectLst/>
                        <a:latin typeface="Calibri"/>
                        <a:ea typeface="Times New Roman"/>
                        <a:cs typeface="Mangal"/>
                      </a:endParaRPr>
                    </a:p>
                  </a:txBody>
                  <a:tcPr marL="30886" marR="30886" marT="0" marB="0"/>
                </a:tc>
                <a:tc>
                  <a:txBody>
                    <a:bodyPr/>
                    <a:lstStyle/>
                    <a:p>
                      <a:pPr marL="0" marR="0" algn="just">
                        <a:lnSpc>
                          <a:spcPct val="115000"/>
                        </a:lnSpc>
                        <a:spcBef>
                          <a:spcPts val="0"/>
                        </a:spcBef>
                        <a:spcAft>
                          <a:spcPts val="0"/>
                        </a:spcAft>
                      </a:pPr>
                      <a:r>
                        <a:rPr lang="hi-IN" sz="1000" dirty="0">
                          <a:effectLst/>
                        </a:rPr>
                        <a:t>एक निजी होटल में सेक्टर अधिकारी रात में रूक गया- आयोग के अनुदेश का उल्लंघन। हालांकि सभी सीलें बरकरार थीं, और रिजर्व ईवीएम का उपयोग नहीं किया गया था।</a:t>
                      </a:r>
                      <a:endParaRPr lang="en-IN" sz="1000" dirty="0">
                        <a:effectLst/>
                        <a:latin typeface="Calibri"/>
                        <a:ea typeface="Times New Roman"/>
                        <a:cs typeface="Mangal"/>
                      </a:endParaRPr>
                    </a:p>
                  </a:txBody>
                  <a:tcPr marL="30886" marR="30886" marT="0" marB="0"/>
                </a:tc>
                <a:tc>
                  <a:txBody>
                    <a:bodyPr/>
                    <a:lstStyle/>
                    <a:p>
                      <a:pPr marL="0" marR="0" algn="just">
                        <a:lnSpc>
                          <a:spcPct val="115000"/>
                        </a:lnSpc>
                        <a:spcBef>
                          <a:spcPts val="0"/>
                        </a:spcBef>
                        <a:spcAft>
                          <a:spcPts val="0"/>
                        </a:spcAft>
                      </a:pPr>
                      <a:r>
                        <a:rPr lang="hi-IN" sz="1000" dirty="0">
                          <a:effectLst/>
                        </a:rPr>
                        <a:t>ईवीएम को निर्वाचन प्रणाली से बाहर कर दिया गया। सेक्टर अधिकारी को निलंबित कर दिया गया।</a:t>
                      </a:r>
                      <a:endParaRPr lang="en-IN" sz="1000" dirty="0">
                        <a:effectLst/>
                        <a:latin typeface="Calibri"/>
                        <a:ea typeface="Times New Roman"/>
                        <a:cs typeface="Mangal"/>
                      </a:endParaRPr>
                    </a:p>
                  </a:txBody>
                  <a:tcPr marL="30886" marR="30886" marT="0" marB="0"/>
                </a:tc>
              </a:tr>
              <a:tr h="988066">
                <a:tc>
                  <a:txBody>
                    <a:bodyPr/>
                    <a:lstStyle/>
                    <a:p>
                      <a:pPr marL="0" marR="0">
                        <a:lnSpc>
                          <a:spcPct val="115000"/>
                        </a:lnSpc>
                        <a:spcBef>
                          <a:spcPts val="0"/>
                        </a:spcBef>
                        <a:spcAft>
                          <a:spcPts val="0"/>
                        </a:spcAft>
                      </a:pPr>
                      <a:r>
                        <a:rPr lang="hi-IN" sz="500">
                          <a:effectLst/>
                        </a:rPr>
                        <a:t>5</a:t>
                      </a:r>
                      <a:endParaRPr lang="en-IN" sz="500">
                        <a:effectLst/>
                        <a:latin typeface="Calibri"/>
                        <a:ea typeface="Times New Roman"/>
                        <a:cs typeface="Mangal"/>
                      </a:endParaRPr>
                    </a:p>
                  </a:txBody>
                  <a:tcPr marL="30886" marR="30886" marT="0" marB="0"/>
                </a:tc>
                <a:tc>
                  <a:txBody>
                    <a:bodyPr/>
                    <a:lstStyle/>
                    <a:p>
                      <a:pPr marL="0" marR="0" algn="just">
                        <a:lnSpc>
                          <a:spcPct val="115000"/>
                        </a:lnSpc>
                        <a:spcBef>
                          <a:spcPts val="0"/>
                        </a:spcBef>
                        <a:spcAft>
                          <a:spcPts val="0"/>
                        </a:spcAft>
                      </a:pPr>
                      <a:r>
                        <a:rPr lang="hi-IN" sz="1000" dirty="0">
                          <a:effectLst/>
                        </a:rPr>
                        <a:t>1 ईवीएम को कथित तौर पर राजस्थान के पाली में अभ्यर्थी के निवास स्थान पर पाया गया।</a:t>
                      </a:r>
                      <a:endParaRPr lang="en-IN" sz="1000" dirty="0">
                        <a:effectLst/>
                        <a:latin typeface="Calibri"/>
                        <a:ea typeface="Times New Roman"/>
                        <a:cs typeface="Mangal"/>
                      </a:endParaRPr>
                    </a:p>
                  </a:txBody>
                  <a:tcPr marL="30886" marR="30886" marT="0" marB="0"/>
                </a:tc>
                <a:tc>
                  <a:txBody>
                    <a:bodyPr/>
                    <a:lstStyle/>
                    <a:p>
                      <a:pPr marL="0" marR="0" algn="just">
                        <a:lnSpc>
                          <a:spcPct val="115000"/>
                        </a:lnSpc>
                        <a:spcBef>
                          <a:spcPts val="0"/>
                        </a:spcBef>
                        <a:spcAft>
                          <a:spcPts val="0"/>
                        </a:spcAft>
                      </a:pPr>
                      <a:r>
                        <a:rPr lang="hi-IN" sz="1000">
                          <a:effectLst/>
                        </a:rPr>
                        <a:t>सेक्टर अधिकारी अपने घर गया था जो अभ्यर्थी के घर के नज़दीक था। आयोग के अनुदेशों का उल्लंघन। हालाँकि सभी सीलें बरकरार थीं, और रिजर्व ईवीएम का उपयोग नहीं किया गया था।</a:t>
                      </a:r>
                      <a:endParaRPr lang="en-IN" sz="1000">
                        <a:effectLst/>
                        <a:latin typeface="Calibri"/>
                        <a:ea typeface="Times New Roman"/>
                        <a:cs typeface="Mangal"/>
                      </a:endParaRPr>
                    </a:p>
                  </a:txBody>
                  <a:tcPr marL="30886" marR="30886" marT="0" marB="0"/>
                </a:tc>
                <a:tc>
                  <a:txBody>
                    <a:bodyPr/>
                    <a:lstStyle/>
                    <a:p>
                      <a:pPr marL="0" marR="0" algn="just">
                        <a:lnSpc>
                          <a:spcPct val="115000"/>
                        </a:lnSpc>
                        <a:spcBef>
                          <a:spcPts val="0"/>
                        </a:spcBef>
                        <a:spcAft>
                          <a:spcPts val="0"/>
                        </a:spcAft>
                      </a:pPr>
                      <a:r>
                        <a:rPr lang="hi-IN" sz="1000" dirty="0">
                          <a:effectLst/>
                        </a:rPr>
                        <a:t>ईवीएम को निर्वाचन प्रणाली से निकाल दिया गया। सेक्टर अधिकारी को निलंबित कर दिया गया और पाली के रिटर्निंग अधिकारी का स्थानांतरण कर दिया गया।</a:t>
                      </a:r>
                      <a:endParaRPr lang="en-IN" sz="1000" dirty="0">
                        <a:effectLst/>
                        <a:latin typeface="Calibri"/>
                        <a:ea typeface="Times New Roman"/>
                        <a:cs typeface="Mangal"/>
                      </a:endParaRPr>
                    </a:p>
                  </a:txBody>
                  <a:tcPr marL="30886" marR="30886" marT="0" marB="0"/>
                </a:tc>
              </a:tr>
              <a:tr h="1155365">
                <a:tc>
                  <a:txBody>
                    <a:bodyPr/>
                    <a:lstStyle/>
                    <a:p>
                      <a:pPr marL="0" marR="0">
                        <a:lnSpc>
                          <a:spcPct val="115000"/>
                        </a:lnSpc>
                        <a:spcBef>
                          <a:spcPts val="0"/>
                        </a:spcBef>
                        <a:spcAft>
                          <a:spcPts val="0"/>
                        </a:spcAft>
                      </a:pPr>
                      <a:r>
                        <a:rPr lang="hi-IN" sz="500">
                          <a:effectLst/>
                        </a:rPr>
                        <a:t>6.</a:t>
                      </a:r>
                      <a:endParaRPr lang="en-IN" sz="500">
                        <a:effectLst/>
                        <a:latin typeface="Calibri"/>
                        <a:ea typeface="Times New Roman"/>
                        <a:cs typeface="Mangal"/>
                      </a:endParaRPr>
                    </a:p>
                  </a:txBody>
                  <a:tcPr marL="30886" marR="30886" marT="0" marB="0"/>
                </a:tc>
                <a:tc>
                  <a:txBody>
                    <a:bodyPr/>
                    <a:lstStyle/>
                    <a:p>
                      <a:pPr marL="0" marR="0" algn="just">
                        <a:lnSpc>
                          <a:spcPct val="115000"/>
                        </a:lnSpc>
                        <a:spcBef>
                          <a:spcPts val="0"/>
                        </a:spcBef>
                        <a:spcAft>
                          <a:spcPts val="0"/>
                        </a:spcAft>
                      </a:pPr>
                      <a:r>
                        <a:rPr lang="hi-IN" sz="1000" dirty="0">
                          <a:effectLst/>
                        </a:rPr>
                        <a:t>1 रिज़र्व ईवीएम राजस्थान के बारां जिला (किशनगंज विधान सभा निर्वाचन-क्षेत्र</a:t>
                      </a:r>
                      <a:r>
                        <a:rPr lang="hi-IN" sz="1000" dirty="0" smtClean="0">
                          <a:effectLst/>
                        </a:rPr>
                        <a:t>)</a:t>
                      </a:r>
                      <a:r>
                        <a:rPr lang="en-IN" sz="1000" dirty="0" smtClean="0">
                          <a:effectLst/>
                        </a:rPr>
                        <a:t> </a:t>
                      </a:r>
                      <a:r>
                        <a:rPr lang="hi-IN" sz="1000" dirty="0" smtClean="0">
                          <a:effectLst/>
                        </a:rPr>
                        <a:t>में </a:t>
                      </a:r>
                      <a:r>
                        <a:rPr lang="hi-IN" sz="1000" dirty="0">
                          <a:effectLst/>
                        </a:rPr>
                        <a:t>सड़क पर पाई गई</a:t>
                      </a:r>
                      <a:endParaRPr lang="en-IN" sz="1000" dirty="0">
                        <a:effectLst/>
                        <a:latin typeface="Calibri"/>
                        <a:ea typeface="Times New Roman"/>
                        <a:cs typeface="Mangal"/>
                      </a:endParaRPr>
                    </a:p>
                  </a:txBody>
                  <a:tcPr marL="30886" marR="30886" marT="0" marB="0"/>
                </a:tc>
                <a:tc>
                  <a:txBody>
                    <a:bodyPr/>
                    <a:lstStyle/>
                    <a:p>
                      <a:pPr marL="0" marR="0" algn="just">
                        <a:lnSpc>
                          <a:spcPct val="115000"/>
                        </a:lnSpc>
                        <a:spcBef>
                          <a:spcPts val="0"/>
                        </a:spcBef>
                        <a:spcAft>
                          <a:spcPts val="0"/>
                        </a:spcAft>
                      </a:pPr>
                      <a:r>
                        <a:rPr lang="hi-IN" sz="1000" dirty="0">
                          <a:effectLst/>
                        </a:rPr>
                        <a:t>परिवहन के दौरान ईवीएम जीप से गिर गई। सुरक्षित ईवीएम परिवहन प्रोटोकॉल का </a:t>
                      </a:r>
                      <a:r>
                        <a:rPr lang="hi-IN" sz="1000" dirty="0" smtClean="0">
                          <a:effectLst/>
                        </a:rPr>
                        <a:t>उल्लंघन।  </a:t>
                      </a:r>
                      <a:endParaRPr lang="en-IN" sz="1000" dirty="0">
                        <a:effectLst/>
                        <a:latin typeface="Calibri"/>
                        <a:ea typeface="Times New Roman"/>
                        <a:cs typeface="Mangal"/>
                      </a:endParaRPr>
                    </a:p>
                  </a:txBody>
                  <a:tcPr marL="30886" marR="30886" marT="0" marB="0"/>
                </a:tc>
                <a:tc>
                  <a:txBody>
                    <a:bodyPr/>
                    <a:lstStyle/>
                    <a:p>
                      <a:pPr marL="0" marR="0">
                        <a:lnSpc>
                          <a:spcPct val="115000"/>
                        </a:lnSpc>
                        <a:spcBef>
                          <a:spcPts val="0"/>
                        </a:spcBef>
                        <a:spcAft>
                          <a:spcPts val="0"/>
                        </a:spcAft>
                      </a:pPr>
                      <a:r>
                        <a:rPr lang="hi-IN" sz="1000" dirty="0">
                          <a:effectLst/>
                        </a:rPr>
                        <a:t>ईवीएम को निर्वाचन प्रणाली से निकाल दिया गया। पटवारी और इंस्पेक्टर को निलंबित कर दिया गया।</a:t>
                      </a:r>
                      <a:endParaRPr lang="en-IN" sz="1000" dirty="0">
                        <a:effectLst/>
                        <a:latin typeface="Calibri"/>
                        <a:ea typeface="Times New Roman"/>
                        <a:cs typeface="Mangal"/>
                      </a:endParaRPr>
                    </a:p>
                  </a:txBody>
                  <a:tcPr marL="30886" marR="30886" marT="0" marB="0"/>
                </a:tc>
              </a:tr>
            </a:tbl>
          </a:graphicData>
        </a:graphic>
      </p:graphicFrame>
    </p:spTree>
    <p:extLst>
      <p:ext uri="{BB962C8B-B14F-4D97-AF65-F5344CB8AC3E}">
        <p14:creationId xmlns:p14="http://schemas.microsoft.com/office/powerpoint/2010/main" val="2063101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92575"/>
            <a:ext cx="5677139" cy="766200"/>
          </a:xfrm>
        </p:spPr>
        <p:txBody>
          <a:bodyPr/>
          <a:lstStyle/>
          <a:p>
            <a:r>
              <a:rPr lang="hi-IN" sz="1400" dirty="0">
                <a:cs typeface="+mj-cs"/>
              </a:rPr>
              <a:t>लोक सभा निर्वाचन</a:t>
            </a:r>
            <a:r>
              <a:rPr lang="en-IN" sz="1400" dirty="0">
                <a:cs typeface="+mj-cs"/>
              </a:rPr>
              <a:t>, </a:t>
            </a:r>
            <a:r>
              <a:rPr lang="hi-IN" sz="1400" dirty="0">
                <a:cs typeface="+mj-cs"/>
              </a:rPr>
              <a:t> 2019 </a:t>
            </a:r>
            <a:r>
              <a:rPr lang="hi-IN" sz="1400" dirty="0" smtClean="0">
                <a:cs typeface="+mj-cs"/>
              </a:rPr>
              <a:t>के </a:t>
            </a:r>
            <a:r>
              <a:rPr lang="hi-IN" sz="1400" dirty="0">
                <a:cs typeface="+mj-cs"/>
              </a:rPr>
              <a:t>दौरान लगाए गए </a:t>
            </a:r>
            <a:r>
              <a:rPr lang="hi-IN" sz="1400" dirty="0" smtClean="0">
                <a:cs typeface="+mj-cs"/>
              </a:rPr>
              <a:t>आरोप</a:t>
            </a:r>
            <a:r>
              <a:rPr lang="en-IN" sz="1400" dirty="0" smtClean="0">
                <a:cs typeface="+mj-cs"/>
              </a:rPr>
              <a:t>  </a:t>
            </a:r>
            <a:r>
              <a:rPr lang="hi-IN" sz="1400" dirty="0" smtClean="0">
                <a:cs typeface="+mj-cs"/>
              </a:rPr>
              <a:t>          </a:t>
            </a:r>
            <a:r>
              <a:rPr lang="en-IN" sz="1400" dirty="0" smtClean="0">
                <a:cs typeface="+mj-cs"/>
              </a:rPr>
              <a:t> </a:t>
            </a:r>
            <a:r>
              <a:rPr lang="hi-IN" sz="1400" dirty="0" smtClean="0">
                <a:cs typeface="+mj-cs"/>
              </a:rPr>
              <a:t>(1/5) </a:t>
            </a:r>
            <a:r>
              <a:rPr lang="en-IN" dirty="0"/>
              <a:t/>
            </a:r>
            <a:br>
              <a:rPr lang="en-IN" dirty="0"/>
            </a:b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57</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184702833"/>
              </p:ext>
            </p:extLst>
          </p:nvPr>
        </p:nvGraphicFramePr>
        <p:xfrm>
          <a:off x="395536" y="1419622"/>
          <a:ext cx="7992887" cy="3397822"/>
        </p:xfrm>
        <a:graphic>
          <a:graphicData uri="http://schemas.openxmlformats.org/drawingml/2006/table">
            <a:tbl>
              <a:tblPr firstRow="1" firstCol="1" bandRow="1">
                <a:tableStyleId>{AC4736EF-B247-40E9-99D8-7BE3D6193753}</a:tableStyleId>
              </a:tblPr>
              <a:tblGrid>
                <a:gridCol w="638255"/>
                <a:gridCol w="2257243"/>
                <a:gridCol w="2568586"/>
                <a:gridCol w="2528803"/>
              </a:tblGrid>
              <a:tr h="360702">
                <a:tc>
                  <a:txBody>
                    <a:bodyPr/>
                    <a:lstStyle/>
                    <a:p>
                      <a:pPr marL="0" marR="0">
                        <a:lnSpc>
                          <a:spcPct val="115000"/>
                        </a:lnSpc>
                        <a:spcBef>
                          <a:spcPts val="0"/>
                        </a:spcBef>
                        <a:spcAft>
                          <a:spcPts val="0"/>
                        </a:spcAft>
                      </a:pPr>
                      <a:r>
                        <a:rPr lang="en-IN" sz="1200" dirty="0">
                          <a:effectLst/>
                        </a:rPr>
                        <a:t> </a:t>
                      </a:r>
                      <a:endParaRPr lang="en-IN" sz="12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200" b="1" dirty="0">
                          <a:effectLst/>
                        </a:rPr>
                        <a:t>आरोप/आक्षेप</a:t>
                      </a:r>
                      <a:endParaRPr lang="en-IN" sz="1200" b="1" dirty="0">
                        <a:effectLst/>
                        <a:latin typeface="Calibri"/>
                        <a:ea typeface="Times New Roman"/>
                        <a:cs typeface="Mangal"/>
                      </a:endParaRPr>
                    </a:p>
                  </a:txBody>
                  <a:tcPr marL="34938" marR="34938" marT="0" marB="0"/>
                </a:tc>
                <a:tc>
                  <a:txBody>
                    <a:bodyPr/>
                    <a:lstStyle/>
                    <a:p>
                      <a:pPr marL="0" marR="0" algn="ctr">
                        <a:lnSpc>
                          <a:spcPct val="115000"/>
                        </a:lnSpc>
                        <a:spcBef>
                          <a:spcPts val="0"/>
                        </a:spcBef>
                        <a:spcAft>
                          <a:spcPts val="0"/>
                        </a:spcAft>
                      </a:pPr>
                      <a:r>
                        <a:rPr lang="hi-IN" sz="1200" b="1" dirty="0">
                          <a:effectLst/>
                        </a:rPr>
                        <a:t>तथ्य</a:t>
                      </a:r>
                      <a:endParaRPr lang="en-IN" sz="1200" b="1" dirty="0">
                        <a:effectLst/>
                        <a:latin typeface="Calibri"/>
                        <a:ea typeface="Times New Roman"/>
                        <a:cs typeface="Mangal"/>
                      </a:endParaRPr>
                    </a:p>
                  </a:txBody>
                  <a:tcPr marL="34938" marR="349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hi-IN" sz="1200" b="1" dirty="0" smtClean="0">
                          <a:effectLst/>
                        </a:rPr>
                        <a:t>की गई कार्रवाई</a:t>
                      </a:r>
                      <a:endParaRPr lang="en-IN" sz="1200" b="1" dirty="0" smtClean="0">
                        <a:effectLst/>
                        <a:latin typeface="Calibri"/>
                        <a:ea typeface="Times New Roman"/>
                        <a:cs typeface="Mangal"/>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n-IN" sz="1200" b="1" dirty="0" smtClean="0">
                        <a:effectLst/>
                        <a:latin typeface="Calibri"/>
                        <a:ea typeface="Times New Roman"/>
                        <a:cs typeface="Mangal"/>
                      </a:endParaRPr>
                    </a:p>
                  </a:txBody>
                  <a:tcPr marL="34938" marR="34938" marT="0" marB="0"/>
                </a:tc>
              </a:tr>
              <a:tr h="1079458">
                <a:tc>
                  <a:txBody>
                    <a:bodyPr/>
                    <a:lstStyle/>
                    <a:p>
                      <a:pPr marL="0" marR="0">
                        <a:lnSpc>
                          <a:spcPct val="115000"/>
                        </a:lnSpc>
                        <a:spcBef>
                          <a:spcPts val="0"/>
                        </a:spcBef>
                        <a:spcAft>
                          <a:spcPts val="0"/>
                        </a:spcAft>
                      </a:pPr>
                      <a:r>
                        <a:rPr lang="hi-IN" sz="1200">
                          <a:effectLst/>
                        </a:rPr>
                        <a:t>1.</a:t>
                      </a:r>
                      <a:endParaRPr lang="en-IN" sz="1200">
                        <a:effectLst/>
                      </a:endParaRPr>
                    </a:p>
                    <a:p>
                      <a:pPr marL="0" marR="0">
                        <a:lnSpc>
                          <a:spcPct val="115000"/>
                        </a:lnSpc>
                        <a:spcBef>
                          <a:spcPts val="0"/>
                        </a:spcBef>
                        <a:spcAft>
                          <a:spcPts val="0"/>
                        </a:spcAft>
                      </a:pPr>
                      <a:r>
                        <a:rPr lang="en-IN" sz="1200">
                          <a:effectLst/>
                        </a:rPr>
                        <a:t> </a:t>
                      </a:r>
                      <a:endParaRPr lang="en-IN" sz="120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200" dirty="0">
                          <a:effectLst/>
                        </a:rPr>
                        <a:t>कामरूप में </a:t>
                      </a:r>
                      <a:r>
                        <a:rPr lang="hi-IN" sz="1200" dirty="0" smtClean="0">
                          <a:effectLst/>
                        </a:rPr>
                        <a:t>अप्रयुक्‍त ईवीएम को, राजनीतिक </a:t>
                      </a:r>
                      <a:r>
                        <a:rPr lang="hi-IN" sz="1200" dirty="0">
                          <a:effectLst/>
                        </a:rPr>
                        <a:t>दलों को आमंत्रित किए बिना, तेजपूर से कामरूप (ग्रामीण) में डीसी के कार्यालय तक </a:t>
                      </a:r>
                      <a:r>
                        <a:rPr lang="hi-IN" sz="1200" dirty="0" smtClean="0">
                          <a:effectLst/>
                        </a:rPr>
                        <a:t>लेकर जाना। </a:t>
                      </a:r>
                      <a:endParaRPr lang="en-IN" sz="1200" dirty="0">
                        <a:effectLst/>
                      </a:endParaRPr>
                    </a:p>
                    <a:p>
                      <a:pPr marL="0" marR="0">
                        <a:lnSpc>
                          <a:spcPct val="115000"/>
                        </a:lnSpc>
                        <a:spcBef>
                          <a:spcPts val="0"/>
                        </a:spcBef>
                        <a:spcAft>
                          <a:spcPts val="0"/>
                        </a:spcAft>
                      </a:pPr>
                      <a:r>
                        <a:rPr lang="en-IN" sz="1200" dirty="0">
                          <a:effectLst/>
                        </a:rPr>
                        <a:t> </a:t>
                      </a:r>
                      <a:endParaRPr lang="en-IN" sz="12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200" dirty="0">
                          <a:effectLst/>
                        </a:rPr>
                        <a:t>तेजपूर के डीईओ </a:t>
                      </a:r>
                      <a:r>
                        <a:rPr lang="en-IN" sz="1200" dirty="0" smtClean="0">
                          <a:effectLst/>
                        </a:rPr>
                        <a:t>"</a:t>
                      </a:r>
                      <a:r>
                        <a:rPr lang="hi-IN" sz="1200" dirty="0" smtClean="0">
                          <a:effectLst/>
                        </a:rPr>
                        <a:t>अप्रयुक्‍त </a:t>
                      </a:r>
                      <a:r>
                        <a:rPr lang="hi-IN" sz="1200" dirty="0">
                          <a:effectLst/>
                        </a:rPr>
                        <a:t>ईवीएम/वीवीपीएटी</a:t>
                      </a:r>
                      <a:r>
                        <a:rPr lang="en-IN" sz="1200" dirty="0" smtClean="0">
                          <a:effectLst/>
                        </a:rPr>
                        <a:t>"</a:t>
                      </a:r>
                      <a:r>
                        <a:rPr lang="hi-IN" sz="1200" dirty="0" smtClean="0">
                          <a:effectLst/>
                        </a:rPr>
                        <a:t> </a:t>
                      </a:r>
                      <a:r>
                        <a:rPr lang="hi-IN" sz="1200" dirty="0">
                          <a:effectLst/>
                        </a:rPr>
                        <a:t>राज्य सेन्ट्रल मालगोदम, कामरूप में शिफ्ट करने से पहले </a:t>
                      </a:r>
                      <a:r>
                        <a:rPr lang="hi-IN" sz="1200" dirty="0" smtClean="0">
                          <a:effectLst/>
                        </a:rPr>
                        <a:t>ने कामरूप (ग्रामीण) के डीईओ सूचित </a:t>
                      </a:r>
                      <a:r>
                        <a:rPr lang="hi-IN" sz="1200" dirty="0">
                          <a:effectLst/>
                        </a:rPr>
                        <a:t>करने में </a:t>
                      </a:r>
                      <a:r>
                        <a:rPr lang="hi-IN" sz="1200" dirty="0" smtClean="0">
                          <a:effectLst/>
                        </a:rPr>
                        <a:t>विफल </a:t>
                      </a:r>
                      <a:r>
                        <a:rPr lang="hi-IN" sz="1200" dirty="0">
                          <a:effectLst/>
                        </a:rPr>
                        <a:t>रहे</a:t>
                      </a:r>
                      <a:r>
                        <a:rPr lang="hi-IN" sz="1200" dirty="0" smtClean="0">
                          <a:effectLst/>
                        </a:rPr>
                        <a:t>। </a:t>
                      </a:r>
                      <a:endParaRPr lang="en-IN" sz="12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200" dirty="0">
                          <a:effectLst/>
                        </a:rPr>
                        <a:t>उक्त ईवीएम/वीवीपीएटी   कार्रवाई आयोग ने इन संबंध जाँच का गठन किया। तेजपूर के डीईओके खिलाफ अनुशासनातमक की गई।</a:t>
                      </a:r>
                      <a:endParaRPr lang="en-IN" sz="1200" dirty="0">
                        <a:effectLst/>
                        <a:latin typeface="Calibri"/>
                        <a:ea typeface="Times New Roman"/>
                        <a:cs typeface="Mangal"/>
                      </a:endParaRPr>
                    </a:p>
                  </a:txBody>
                  <a:tcPr marL="34938" marR="34938" marT="0" marB="0"/>
                </a:tc>
              </a:tr>
              <a:tr h="1715326">
                <a:tc>
                  <a:txBody>
                    <a:bodyPr/>
                    <a:lstStyle/>
                    <a:p>
                      <a:pPr marL="0" marR="0">
                        <a:lnSpc>
                          <a:spcPct val="115000"/>
                        </a:lnSpc>
                        <a:spcBef>
                          <a:spcPts val="0"/>
                        </a:spcBef>
                        <a:spcAft>
                          <a:spcPts val="0"/>
                        </a:spcAft>
                      </a:pPr>
                      <a:r>
                        <a:rPr lang="hi-IN" sz="1200">
                          <a:effectLst/>
                        </a:rPr>
                        <a:t>2.</a:t>
                      </a:r>
                      <a:endParaRPr lang="en-IN" sz="120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200" dirty="0">
                          <a:effectLst/>
                        </a:rPr>
                        <a:t>न्यूज 18 ने </a:t>
                      </a:r>
                      <a:r>
                        <a:rPr lang="hi-IN" sz="1200" dirty="0" smtClean="0">
                          <a:effectLst/>
                        </a:rPr>
                        <a:t>बताया कि ईवीएम  सिटी </a:t>
                      </a:r>
                      <a:r>
                        <a:rPr lang="hi-IN" sz="1200" dirty="0">
                          <a:effectLst/>
                        </a:rPr>
                        <a:t>मजिस्ट्रेट झांसी (उत्तर प्रदेश) के वाहन में कथित रूप से </a:t>
                      </a:r>
                      <a:r>
                        <a:rPr lang="hi-IN" sz="1200" dirty="0" smtClean="0">
                          <a:effectLst/>
                        </a:rPr>
                        <a:t>पाया गया।</a:t>
                      </a:r>
                      <a:endParaRPr lang="en-IN" sz="12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200" dirty="0">
                          <a:effectLst/>
                        </a:rPr>
                        <a:t>उक्त समाचार अप्रयुक्त ईवीएम के संबंध में था जिन्हें भोजला मंडी, झांसी (उत्तर प्रदेश) स्थित स्ट्रांग रूम में भंडारण के लिए लाया गया।</a:t>
                      </a:r>
                      <a:endParaRPr lang="en-IN" sz="12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200" dirty="0">
                          <a:effectLst/>
                        </a:rPr>
                        <a:t>उक्त ईवीएम/वीवीपीएटी </a:t>
                      </a:r>
                      <a:r>
                        <a:rPr lang="hi-IN" sz="1200" dirty="0" smtClean="0">
                          <a:effectLst/>
                        </a:rPr>
                        <a:t>शिकायतकर्ता अभ्यर्थियों </a:t>
                      </a:r>
                      <a:r>
                        <a:rPr lang="hi-IN" sz="1200" dirty="0">
                          <a:effectLst/>
                        </a:rPr>
                        <a:t>के समक्ष सत्यापित </a:t>
                      </a:r>
                      <a:r>
                        <a:rPr lang="hi-IN" sz="1200" dirty="0" smtClean="0">
                          <a:effectLst/>
                        </a:rPr>
                        <a:t>की गई </a:t>
                      </a:r>
                      <a:r>
                        <a:rPr lang="hi-IN" sz="1200" dirty="0">
                          <a:effectLst/>
                        </a:rPr>
                        <a:t>और वे </a:t>
                      </a:r>
                      <a:r>
                        <a:rPr lang="hi-IN" sz="1200" dirty="0" smtClean="0">
                          <a:effectLst/>
                        </a:rPr>
                        <a:t>पूरी तरह संतुष्ट हुए। </a:t>
                      </a:r>
                      <a:r>
                        <a:rPr lang="hi-IN" sz="1200" dirty="0">
                          <a:effectLst/>
                        </a:rPr>
                        <a:t>तत्पशचात, उक्त ईवीएम/ वीवीपीएटी को संबंधित स्ट्रांग रूम में (</a:t>
                      </a:r>
                      <a:r>
                        <a:rPr lang="hi-IN" sz="1200" dirty="0" smtClean="0">
                          <a:effectLst/>
                        </a:rPr>
                        <a:t>मतयुक्‍त ईवीएम </a:t>
                      </a:r>
                      <a:r>
                        <a:rPr lang="hi-IN" sz="1200" dirty="0">
                          <a:effectLst/>
                        </a:rPr>
                        <a:t>स्ट्रांग रूम से </a:t>
                      </a:r>
                      <a:r>
                        <a:rPr lang="hi-IN" sz="1200" dirty="0" smtClean="0">
                          <a:effectLst/>
                        </a:rPr>
                        <a:t>इतर) </a:t>
                      </a:r>
                      <a:r>
                        <a:rPr lang="hi-IN" sz="1200" dirty="0">
                          <a:effectLst/>
                        </a:rPr>
                        <a:t>स्टोर किया गया।</a:t>
                      </a:r>
                      <a:endParaRPr lang="en-IN" sz="1200" dirty="0">
                        <a:effectLst/>
                        <a:latin typeface="Calibri"/>
                        <a:ea typeface="Times New Roman"/>
                        <a:cs typeface="Mangal"/>
                      </a:endParaRPr>
                    </a:p>
                  </a:txBody>
                  <a:tcPr marL="34938" marR="34938" marT="0" marB="0"/>
                </a:tc>
              </a:tr>
            </a:tbl>
          </a:graphicData>
        </a:graphic>
      </p:graphicFrame>
    </p:spTree>
    <p:extLst>
      <p:ext uri="{BB962C8B-B14F-4D97-AF65-F5344CB8AC3E}">
        <p14:creationId xmlns:p14="http://schemas.microsoft.com/office/powerpoint/2010/main" val="35586352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92575"/>
            <a:ext cx="6120680" cy="766200"/>
          </a:xfrm>
        </p:spPr>
        <p:txBody>
          <a:bodyPr/>
          <a:lstStyle/>
          <a:p>
            <a:r>
              <a:rPr lang="hi-IN" sz="1600" dirty="0"/>
              <a:t>लोक सभा निर्वाचन</a:t>
            </a:r>
            <a:r>
              <a:rPr lang="en-IN" sz="1600" dirty="0"/>
              <a:t>, </a:t>
            </a:r>
            <a:r>
              <a:rPr lang="hi-IN" sz="1600" dirty="0"/>
              <a:t> 2019 के दौरान लगाए गए आरोप</a:t>
            </a:r>
            <a:r>
              <a:rPr lang="en-IN" sz="1600" dirty="0"/>
              <a:t>  </a:t>
            </a:r>
            <a:r>
              <a:rPr lang="hi-IN" sz="1600" dirty="0"/>
              <a:t>          </a:t>
            </a:r>
            <a:r>
              <a:rPr lang="en-IN" sz="1600" dirty="0"/>
              <a:t> </a:t>
            </a:r>
            <a:r>
              <a:rPr lang="hi-IN" sz="1600" dirty="0" smtClean="0"/>
              <a:t>(2/5</a:t>
            </a:r>
            <a:r>
              <a:rPr lang="hi-IN" sz="1600" dirty="0"/>
              <a:t>)</a:t>
            </a:r>
            <a:endParaRPr lang="en-IN" sz="16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58</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1366022635"/>
              </p:ext>
            </p:extLst>
          </p:nvPr>
        </p:nvGraphicFramePr>
        <p:xfrm>
          <a:off x="814388" y="1327150"/>
          <a:ext cx="7992887" cy="2366369"/>
        </p:xfrm>
        <a:graphic>
          <a:graphicData uri="http://schemas.openxmlformats.org/drawingml/2006/table">
            <a:tbl>
              <a:tblPr firstRow="1" firstCol="1" bandRow="1">
                <a:tableStyleId>{AC4736EF-B247-40E9-99D8-7BE3D6193753}</a:tableStyleId>
              </a:tblPr>
              <a:tblGrid>
                <a:gridCol w="638255"/>
                <a:gridCol w="2257243"/>
                <a:gridCol w="2568586"/>
                <a:gridCol w="2528803"/>
              </a:tblGrid>
              <a:tr h="964289">
                <a:tc>
                  <a:txBody>
                    <a:bodyPr/>
                    <a:lstStyle/>
                    <a:p>
                      <a:pPr marL="0" marR="0">
                        <a:lnSpc>
                          <a:spcPct val="115000"/>
                        </a:lnSpc>
                        <a:spcBef>
                          <a:spcPts val="0"/>
                        </a:spcBef>
                        <a:spcAft>
                          <a:spcPts val="0"/>
                        </a:spcAft>
                      </a:pPr>
                      <a:r>
                        <a:rPr lang="hi-IN" sz="1000" dirty="0">
                          <a:effectLst/>
                        </a:rPr>
                        <a:t>3</a:t>
                      </a:r>
                      <a:endParaRPr lang="en-IN" sz="10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000" dirty="0">
                          <a:effectLst/>
                        </a:rPr>
                        <a:t>उत्तर प्रदेश के 60-डुमरियागंज संसदीय निर्वाचन-क्षेत्र में ईवीएम का </a:t>
                      </a:r>
                      <a:r>
                        <a:rPr lang="hi-IN" sz="1000" dirty="0" smtClean="0">
                          <a:effectLst/>
                        </a:rPr>
                        <a:t>संदेहजनक</a:t>
                      </a:r>
                      <a:r>
                        <a:rPr lang="hi-IN" sz="1000" baseline="0" dirty="0" smtClean="0">
                          <a:effectLst/>
                        </a:rPr>
                        <a:t> मूवमेंट </a:t>
                      </a:r>
                      <a:endParaRPr lang="en-IN" sz="10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000" dirty="0">
                          <a:effectLst/>
                        </a:rPr>
                        <a:t>सवालों के घेरे में ईवीएम अप्रयुक्त ईवीएम </a:t>
                      </a:r>
                      <a:r>
                        <a:rPr lang="hi-IN" sz="1000" dirty="0" smtClean="0">
                          <a:effectLst/>
                        </a:rPr>
                        <a:t>थी। </a:t>
                      </a:r>
                      <a:r>
                        <a:rPr lang="hi-IN" sz="1000" dirty="0">
                          <a:effectLst/>
                        </a:rPr>
                        <a:t>आयोग के अनुदेशों के अनुसार ईवीएम/वीवीपीएटी को केन्द्रीय </a:t>
                      </a:r>
                      <a:r>
                        <a:rPr lang="hi-IN" sz="1000" dirty="0" smtClean="0">
                          <a:effectLst/>
                        </a:rPr>
                        <a:t>स्‍थानों</a:t>
                      </a:r>
                      <a:r>
                        <a:rPr lang="hi-IN" sz="1000" baseline="0" dirty="0" smtClean="0">
                          <a:effectLst/>
                        </a:rPr>
                        <a:t> </a:t>
                      </a:r>
                      <a:r>
                        <a:rPr lang="hi-IN" sz="1000" dirty="0" smtClean="0">
                          <a:effectLst/>
                        </a:rPr>
                        <a:t>में भंडार में रखा जा रहा था ताकि आवश्यकता </a:t>
                      </a:r>
                      <a:r>
                        <a:rPr lang="hi-IN" sz="1000" dirty="0">
                          <a:effectLst/>
                        </a:rPr>
                        <a:t>पड़ने </a:t>
                      </a:r>
                      <a:r>
                        <a:rPr lang="hi-IN" sz="1000" dirty="0" smtClean="0">
                          <a:effectLst/>
                        </a:rPr>
                        <a:t>पर </a:t>
                      </a:r>
                      <a:r>
                        <a:rPr lang="hi-IN" sz="1000" dirty="0">
                          <a:effectLst/>
                        </a:rPr>
                        <a:t>बाद के चरणों </a:t>
                      </a:r>
                      <a:r>
                        <a:rPr lang="hi-IN" sz="1000" dirty="0" smtClean="0">
                          <a:effectLst/>
                        </a:rPr>
                        <a:t>में तेजी से </a:t>
                      </a:r>
                      <a:r>
                        <a:rPr lang="hi-IN" sz="1000" dirty="0">
                          <a:effectLst/>
                        </a:rPr>
                        <a:t>शिफ्ट </a:t>
                      </a:r>
                      <a:r>
                        <a:rPr lang="hi-IN" sz="1000" dirty="0" smtClean="0">
                          <a:effectLst/>
                        </a:rPr>
                        <a:t>किया जाए। </a:t>
                      </a:r>
                      <a:endParaRPr lang="en-IN" sz="10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000" dirty="0">
                          <a:effectLst/>
                        </a:rPr>
                        <a:t>जिला निर्वाचन अधिकारी द्वारा निर्वाचन लड़ने वाले अभ्यर्थियों को समझाया गया और वे संतुष्ट </a:t>
                      </a:r>
                      <a:r>
                        <a:rPr lang="hi-IN" sz="1000" dirty="0" smtClean="0">
                          <a:effectLst/>
                        </a:rPr>
                        <a:t>हो गए।</a:t>
                      </a:r>
                      <a:endParaRPr lang="en-IN" sz="1000" dirty="0">
                        <a:effectLst/>
                        <a:latin typeface="Calibri"/>
                        <a:ea typeface="Times New Roman"/>
                        <a:cs typeface="Mangal"/>
                      </a:endParaRPr>
                    </a:p>
                  </a:txBody>
                  <a:tcPr marL="34938" marR="34938" marT="0" marB="0"/>
                </a:tc>
              </a:tr>
              <a:tr h="964289">
                <a:tc>
                  <a:txBody>
                    <a:bodyPr/>
                    <a:lstStyle/>
                    <a:p>
                      <a:pPr marL="0" marR="0">
                        <a:lnSpc>
                          <a:spcPct val="115000"/>
                        </a:lnSpc>
                        <a:spcBef>
                          <a:spcPts val="0"/>
                        </a:spcBef>
                        <a:spcAft>
                          <a:spcPts val="0"/>
                        </a:spcAft>
                      </a:pPr>
                      <a:r>
                        <a:rPr lang="hi-IN" sz="1000" dirty="0" smtClean="0">
                          <a:effectLst/>
                          <a:latin typeface="Calibri"/>
                          <a:ea typeface="Times New Roman"/>
                          <a:cs typeface="Mangal"/>
                        </a:rPr>
                        <a:t>4 </a:t>
                      </a:r>
                      <a:endParaRPr lang="en-IN" sz="10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000" b="0" i="0" u="none" strike="noStrike" cap="none" dirty="0" smtClean="0">
                          <a:solidFill>
                            <a:schemeClr val="tx1"/>
                          </a:solidFill>
                          <a:effectLst/>
                          <a:latin typeface="+mn-lt"/>
                          <a:ea typeface="+mn-ea"/>
                          <a:cs typeface="+mn-cs"/>
                          <a:sym typeface="Arial"/>
                        </a:rPr>
                        <a:t>कोयम्बटूर से थेनी तक 50 बैलेट यूनिट, कोयम्बटूर से इरोड तक 20 वीवीपीएटी और तिरूवल्लुर से थेनी तक 20 कंट्रोल यूनिट और 30 वीवीपीएटी का संदेहजनक मूवमेंट।</a:t>
                      </a:r>
                      <a:endParaRPr lang="en-IN" sz="10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000" b="0" i="0" u="none" strike="noStrike" cap="none" dirty="0" smtClean="0">
                          <a:solidFill>
                            <a:schemeClr val="tx1"/>
                          </a:solidFill>
                          <a:effectLst/>
                          <a:latin typeface="+mn-lt"/>
                          <a:ea typeface="+mn-ea"/>
                          <a:cs typeface="+mn-cs"/>
                          <a:sym typeface="Arial"/>
                        </a:rPr>
                        <a:t>तमिलनाडु राज्य में 18.4.2019 को मतदान हुए और 6 एवं 7 मई 2019 को, अप्रयुक्त ईवीएम और वीवीपीएटी को राजनीतिक दलों की जानकारी में कुछ मतदान केंद्रों में पुनः मतदान की उम्मीद के उद्देश्य से प्रयोग में लाए जाने के लिए ले जाया गया। राजनीतिक दलों के कुछ  प्रतिनिधि भी वास्तविक शिफ्टिंग के दौरान मौजूद थे।</a:t>
                      </a:r>
                      <a:endParaRPr lang="en-IN" sz="10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000" b="0" i="0" u="none" strike="noStrike" cap="none" dirty="0" smtClean="0">
                          <a:solidFill>
                            <a:schemeClr val="tx1"/>
                          </a:solidFill>
                          <a:effectLst/>
                          <a:latin typeface="+mn-lt"/>
                          <a:ea typeface="+mn-ea"/>
                          <a:cs typeface="+mn-cs"/>
                          <a:sym typeface="Arial"/>
                        </a:rPr>
                        <a:t>आयोग के अनुदेशों का कोई उल्लंघन नहीं हुआ, क्योंकि ईवीएम का मूवमेंट आयोग के अनुदेशों के अनुसार हुआ।</a:t>
                      </a:r>
                      <a:endParaRPr lang="en-IN" sz="1000" dirty="0">
                        <a:effectLst/>
                        <a:latin typeface="Calibri"/>
                        <a:ea typeface="Times New Roman"/>
                        <a:cs typeface="Mangal"/>
                      </a:endParaRPr>
                    </a:p>
                  </a:txBody>
                  <a:tcPr marL="34938" marR="34938" marT="0" marB="0"/>
                </a:tc>
              </a:tr>
            </a:tbl>
          </a:graphicData>
        </a:graphic>
      </p:graphicFrame>
    </p:spTree>
    <p:extLst>
      <p:ext uri="{BB962C8B-B14F-4D97-AF65-F5344CB8AC3E}">
        <p14:creationId xmlns:p14="http://schemas.microsoft.com/office/powerpoint/2010/main" val="38013872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92575"/>
            <a:ext cx="6552728" cy="766200"/>
          </a:xfrm>
        </p:spPr>
        <p:txBody>
          <a:bodyPr/>
          <a:lstStyle/>
          <a:p>
            <a:r>
              <a:rPr lang="hi-IN" sz="1600" dirty="0">
                <a:cs typeface="+mj-cs"/>
              </a:rPr>
              <a:t>लोक सभा निर्वाचन</a:t>
            </a:r>
            <a:r>
              <a:rPr lang="en-IN" sz="1600" dirty="0">
                <a:cs typeface="+mj-cs"/>
              </a:rPr>
              <a:t>, </a:t>
            </a:r>
            <a:r>
              <a:rPr lang="hi-IN" sz="1600" dirty="0">
                <a:cs typeface="+mj-cs"/>
              </a:rPr>
              <a:t> 2019 के दौरान लगाए गए आरोप</a:t>
            </a:r>
            <a:r>
              <a:rPr lang="en-IN" sz="1600" dirty="0">
                <a:cs typeface="+mj-cs"/>
              </a:rPr>
              <a:t>  </a:t>
            </a:r>
            <a:r>
              <a:rPr lang="hi-IN" sz="1600" dirty="0">
                <a:cs typeface="+mj-cs"/>
              </a:rPr>
              <a:t>        </a:t>
            </a:r>
            <a:r>
              <a:rPr lang="hi-IN" sz="1600" dirty="0" smtClean="0">
                <a:cs typeface="+mj-cs"/>
              </a:rPr>
              <a:t>(</a:t>
            </a:r>
            <a:r>
              <a:rPr lang="en-IN" sz="1600" dirty="0" smtClean="0">
                <a:cs typeface="+mj-cs"/>
              </a:rPr>
              <a:t>3</a:t>
            </a:r>
            <a:r>
              <a:rPr lang="hi-IN" sz="1600" dirty="0" smtClean="0">
                <a:cs typeface="+mj-cs"/>
              </a:rPr>
              <a:t>/5</a:t>
            </a:r>
            <a:r>
              <a:rPr lang="hi-IN" sz="1600" dirty="0">
                <a:cs typeface="+mj-cs"/>
              </a:rPr>
              <a:t>)</a:t>
            </a:r>
            <a:endParaRPr lang="en-IN" sz="1600" dirty="0">
              <a:cs typeface="+mj-cs"/>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59</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581122203"/>
              </p:ext>
            </p:extLst>
          </p:nvPr>
        </p:nvGraphicFramePr>
        <p:xfrm>
          <a:off x="827584" y="1327150"/>
          <a:ext cx="7979691" cy="3608134"/>
        </p:xfrm>
        <a:graphic>
          <a:graphicData uri="http://schemas.openxmlformats.org/drawingml/2006/table">
            <a:tbl>
              <a:tblPr firstRow="1" firstCol="1" bandRow="1">
                <a:tableStyleId>{AC4736EF-B247-40E9-99D8-7BE3D6193753}</a:tableStyleId>
              </a:tblPr>
              <a:tblGrid>
                <a:gridCol w="625059"/>
                <a:gridCol w="2257243"/>
                <a:gridCol w="2568586"/>
                <a:gridCol w="2528803"/>
              </a:tblGrid>
              <a:tr h="360702">
                <a:tc>
                  <a:txBody>
                    <a:bodyPr/>
                    <a:lstStyle/>
                    <a:p>
                      <a:pPr marL="0" marR="0">
                        <a:lnSpc>
                          <a:spcPct val="115000"/>
                        </a:lnSpc>
                        <a:spcBef>
                          <a:spcPts val="0"/>
                        </a:spcBef>
                        <a:spcAft>
                          <a:spcPts val="0"/>
                        </a:spcAft>
                      </a:pPr>
                      <a:r>
                        <a:rPr lang="en-IN" sz="1200" dirty="0">
                          <a:effectLst/>
                        </a:rPr>
                        <a:t> </a:t>
                      </a:r>
                      <a:endParaRPr lang="en-IN" sz="12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200" b="1" dirty="0">
                          <a:effectLst/>
                        </a:rPr>
                        <a:t>आरोप/आक्षेप</a:t>
                      </a:r>
                      <a:endParaRPr lang="en-IN" sz="1200" b="1" dirty="0">
                        <a:effectLst/>
                        <a:latin typeface="Calibri"/>
                        <a:ea typeface="Times New Roman"/>
                        <a:cs typeface="Mangal"/>
                      </a:endParaRPr>
                    </a:p>
                  </a:txBody>
                  <a:tcPr marL="34938" marR="34938" marT="0" marB="0"/>
                </a:tc>
                <a:tc>
                  <a:txBody>
                    <a:bodyPr/>
                    <a:lstStyle/>
                    <a:p>
                      <a:pPr marL="0" marR="0" algn="ctr">
                        <a:lnSpc>
                          <a:spcPct val="115000"/>
                        </a:lnSpc>
                        <a:spcBef>
                          <a:spcPts val="0"/>
                        </a:spcBef>
                        <a:spcAft>
                          <a:spcPts val="0"/>
                        </a:spcAft>
                      </a:pPr>
                      <a:r>
                        <a:rPr lang="hi-IN" sz="1200" b="1" dirty="0">
                          <a:effectLst/>
                        </a:rPr>
                        <a:t>तथ्य</a:t>
                      </a:r>
                      <a:endParaRPr lang="en-IN" sz="1200" b="1" dirty="0">
                        <a:effectLst/>
                        <a:latin typeface="Calibri"/>
                        <a:ea typeface="Times New Roman"/>
                        <a:cs typeface="Mangal"/>
                      </a:endParaRPr>
                    </a:p>
                  </a:txBody>
                  <a:tcPr marL="34938" marR="349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hi-IN" sz="1200" b="1" dirty="0" smtClean="0">
                          <a:effectLst/>
                        </a:rPr>
                        <a:t>की गई कार्रवाई</a:t>
                      </a:r>
                      <a:endParaRPr lang="en-IN" sz="1200" b="1" dirty="0" smtClean="0">
                        <a:effectLst/>
                        <a:latin typeface="Calibri"/>
                        <a:ea typeface="Times New Roman"/>
                        <a:cs typeface="Mangal"/>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n-IN" sz="1200" b="1" dirty="0" smtClean="0">
                        <a:effectLst/>
                        <a:latin typeface="Calibri"/>
                        <a:ea typeface="Times New Roman"/>
                        <a:cs typeface="Mangal"/>
                      </a:endParaRPr>
                    </a:p>
                  </a:txBody>
                  <a:tcPr marL="34938" marR="34938" marT="0" marB="0"/>
                </a:tc>
              </a:tr>
              <a:tr h="1079458">
                <a:tc>
                  <a:txBody>
                    <a:bodyPr/>
                    <a:lstStyle/>
                    <a:p>
                      <a:pPr marL="0" marR="0">
                        <a:lnSpc>
                          <a:spcPct val="115000"/>
                        </a:lnSpc>
                        <a:spcBef>
                          <a:spcPts val="0"/>
                        </a:spcBef>
                        <a:spcAft>
                          <a:spcPts val="0"/>
                        </a:spcAft>
                      </a:pPr>
                      <a:r>
                        <a:rPr lang="hi-IN" sz="1200">
                          <a:effectLst/>
                          <a:latin typeface="Calibri"/>
                          <a:ea typeface="Times New Roman"/>
                          <a:cs typeface="Mangal"/>
                        </a:rPr>
                        <a:t>5.</a:t>
                      </a:r>
                      <a:endParaRPr lang="en-IN" sz="110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dirty="0">
                          <a:effectLst/>
                          <a:latin typeface="Calibri"/>
                          <a:ea typeface="Times New Roman"/>
                          <a:cs typeface="Mangal"/>
                        </a:rPr>
                        <a:t>दक्षिण गोवा संसदीय निर्वाचन–क्षेत्र के 34-कुनकोलिम विधान सभा खंड के मतदान केंद्र संख्या 31 में छद्म मतदान के दौरान आईएनसी के बजाय बीजेपी के समर्थन में 8 अतिरिक्त मत पड़े।</a:t>
                      </a:r>
                      <a:endParaRPr lang="en-IN" sz="1100" dirty="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dirty="0">
                          <a:effectLst/>
                          <a:latin typeface="Calibri"/>
                          <a:ea typeface="Times New Roman"/>
                          <a:cs typeface="Mangal"/>
                        </a:rPr>
                        <a:t>छद्म मतदान के दौरान मतदान अभिकर्ताओं से ऐसी कोई शिकायत नहीं मिली थी कि वीवीपीएटी पर्ची में दर्शाए गए मतों में कोई बेमेल है। हालाँकि, फिर से छद्म मतदान किए गए, और फिर से ईवीएम और वीवीपीएटी पर्ची गिनती में कोई बेमेल नहीं पाया गया। </a:t>
                      </a:r>
                      <a:endParaRPr lang="en-IN" sz="1100" dirty="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dirty="0">
                          <a:effectLst/>
                          <a:latin typeface="Calibri"/>
                          <a:ea typeface="Times New Roman"/>
                          <a:cs typeface="Mangal"/>
                        </a:rPr>
                        <a:t>हालाँकि, मशीन के सेट को मशीनों के रिजर्व सेट से बदल दिया गया और अभ्यर्थियों के  प्रतिनिधियों की संतुष्टि के अनुरूप छद्म मतदान का आयोजन किए जाने  के बाद मतदान कराया गया। </a:t>
                      </a:r>
                      <a:endParaRPr lang="en-IN" sz="1100" dirty="0">
                        <a:effectLst/>
                        <a:latin typeface="Calibri"/>
                        <a:ea typeface="Times New Roman"/>
                        <a:cs typeface="Mangal"/>
                      </a:endParaRPr>
                    </a:p>
                  </a:txBody>
                  <a:tcPr marL="68580" marR="68580" marT="0" marB="0"/>
                </a:tc>
              </a:tr>
              <a:tr h="1715326">
                <a:tc>
                  <a:txBody>
                    <a:bodyPr/>
                    <a:lstStyle/>
                    <a:p>
                      <a:pPr marL="0" marR="0">
                        <a:lnSpc>
                          <a:spcPct val="115000"/>
                        </a:lnSpc>
                        <a:spcBef>
                          <a:spcPts val="0"/>
                        </a:spcBef>
                        <a:spcAft>
                          <a:spcPts val="0"/>
                        </a:spcAft>
                      </a:pPr>
                      <a:r>
                        <a:rPr lang="hi-IN" sz="1200">
                          <a:effectLst/>
                          <a:latin typeface="Calibri"/>
                          <a:ea typeface="Times New Roman"/>
                          <a:cs typeface="Mangal"/>
                        </a:rPr>
                        <a:t>6.</a:t>
                      </a:r>
                      <a:endParaRPr lang="en-IN" sz="1100">
                        <a:effectLst/>
                        <a:latin typeface="Calibri"/>
                        <a:ea typeface="Times New Roman"/>
                        <a:cs typeface="Mangal"/>
                      </a:endParaRPr>
                    </a:p>
                    <a:p>
                      <a:pPr marL="0" marR="0">
                        <a:lnSpc>
                          <a:spcPct val="115000"/>
                        </a:lnSpc>
                        <a:spcBef>
                          <a:spcPts val="0"/>
                        </a:spcBef>
                        <a:spcAft>
                          <a:spcPts val="0"/>
                        </a:spcAft>
                      </a:pPr>
                      <a:r>
                        <a:rPr lang="en-IN" sz="1200">
                          <a:effectLst/>
                          <a:latin typeface="Calibri"/>
                          <a:ea typeface="Times New Roman"/>
                          <a:cs typeface="Mangal"/>
                        </a:rPr>
                        <a:t> </a:t>
                      </a:r>
                      <a:endParaRPr lang="en-IN" sz="110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a:effectLst/>
                          <a:latin typeface="Calibri"/>
                          <a:ea typeface="Times New Roman"/>
                          <a:cs typeface="Mangal"/>
                        </a:rPr>
                        <a:t>ईवीएम का कोई भी बटन दबाने से मत बीजेपी को जाता है। कोई लिखित शिकायत नहीं, सोलापुर में</a:t>
                      </a:r>
                      <a:endParaRPr lang="en-IN" sz="1100">
                        <a:effectLst/>
                        <a:latin typeface="Calibri"/>
                        <a:ea typeface="Times New Roman"/>
                        <a:cs typeface="Mangal"/>
                      </a:endParaRPr>
                    </a:p>
                    <a:p>
                      <a:pPr marL="0" marR="0">
                        <a:lnSpc>
                          <a:spcPct val="115000"/>
                        </a:lnSpc>
                        <a:spcBef>
                          <a:spcPts val="0"/>
                        </a:spcBef>
                        <a:spcAft>
                          <a:spcPts val="0"/>
                        </a:spcAft>
                      </a:pPr>
                      <a:r>
                        <a:rPr lang="hi-IN" sz="1200">
                          <a:effectLst/>
                          <a:latin typeface="Calibri"/>
                          <a:ea typeface="Times New Roman"/>
                          <a:cs typeface="Mangal"/>
                        </a:rPr>
                        <a:t>18/4/2019 को टीवी9/टीवी 18लोकमत न्यूज चैनलों को एक साक्षात्कार के दौरान दिया गया मात्र एक अस्पष्ट वक्तव्य।</a:t>
                      </a:r>
                      <a:endParaRPr lang="en-IN" sz="110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a:effectLst/>
                          <a:latin typeface="Calibri"/>
                          <a:ea typeface="Times New Roman"/>
                          <a:cs typeface="Mangal"/>
                        </a:rPr>
                        <a:t>डीईओ ने स्पष्ट किया कि गलत शिकायत थी और सोलापुर संसदीय निर्वाचन- क्षेत्र में ऐसा कहीं भी नहीं हुआ।</a:t>
                      </a:r>
                      <a:endParaRPr lang="en-IN" sz="110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dirty="0">
                          <a:effectLst/>
                          <a:latin typeface="Calibri"/>
                          <a:ea typeface="Times New Roman"/>
                          <a:cs typeface="Mangal"/>
                        </a:rPr>
                        <a:t>लोकमत, टीवी 9 और टीवी 18 नयूज़ चैनलों को एक स्पष्टीकरण दिया गया। उन्होंने तत्काल गलत समाचार प्रसारित करना बंद कर दिया।</a:t>
                      </a:r>
                      <a:endParaRPr lang="en-IN" sz="1100" dirty="0">
                        <a:effectLst/>
                        <a:latin typeface="Calibri"/>
                        <a:ea typeface="Times New Roman"/>
                        <a:cs typeface="Mangal"/>
                      </a:endParaRPr>
                    </a:p>
                    <a:p>
                      <a:pPr marL="0" marR="0">
                        <a:lnSpc>
                          <a:spcPct val="115000"/>
                        </a:lnSpc>
                        <a:spcBef>
                          <a:spcPts val="0"/>
                        </a:spcBef>
                        <a:spcAft>
                          <a:spcPts val="0"/>
                        </a:spcAft>
                      </a:pPr>
                      <a:r>
                        <a:rPr lang="en-IN" sz="1200" dirty="0">
                          <a:effectLst/>
                          <a:latin typeface="Calibri"/>
                          <a:ea typeface="Times New Roman"/>
                          <a:cs typeface="Mangal"/>
                        </a:rPr>
                        <a:t> </a:t>
                      </a:r>
                      <a:endParaRPr lang="en-IN" sz="1100" dirty="0">
                        <a:effectLst/>
                        <a:latin typeface="Calibri"/>
                        <a:ea typeface="Times New Roman"/>
                        <a:cs typeface="Mangal"/>
                      </a:endParaRPr>
                    </a:p>
                  </a:txBody>
                  <a:tcPr marL="68580" marR="68580" marT="0" marB="0"/>
                </a:tc>
              </a:tr>
            </a:tbl>
          </a:graphicData>
        </a:graphic>
      </p:graphicFrame>
    </p:spTree>
    <p:extLst>
      <p:ext uri="{BB962C8B-B14F-4D97-AF65-F5344CB8AC3E}">
        <p14:creationId xmlns:p14="http://schemas.microsoft.com/office/powerpoint/2010/main" val="234587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1275606"/>
            <a:ext cx="9252520" cy="38678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hi-IN" dirty="0"/>
              <a:t>टीईसी </a:t>
            </a:r>
            <a:r>
              <a:rPr lang="hi-IN" dirty="0" smtClean="0"/>
              <a:t>-  इतिहास और भूमिका </a:t>
            </a:r>
            <a:endParaRPr lang="en-IN" dirty="0"/>
          </a:p>
        </p:txBody>
      </p:sp>
      <p:sp>
        <p:nvSpPr>
          <p:cNvPr id="3" name="Slide Number Placeholder 2"/>
          <p:cNvSpPr>
            <a:spLocks noGrp="1"/>
          </p:cNvSpPr>
          <p:nvPr>
            <p:ph type="sldNum" idx="12"/>
          </p:nvPr>
        </p:nvSpPr>
        <p:spPr/>
        <p:txBody>
          <a:bodyPr/>
          <a:lstStyle/>
          <a:p>
            <a:pPr lvl="0" algn="r">
              <a:spcBef>
                <a:spcPts val="0"/>
              </a:spcBef>
              <a:buNone/>
            </a:pPr>
            <a:fld id="{00000000-1234-1234-1234-123412341234}" type="slidenum">
              <a:rPr lang="en" smtClean="0"/>
              <a:pPr lvl="0" algn="r">
                <a:spcBef>
                  <a:spcPts val="0"/>
                </a:spcBef>
                <a:buNone/>
              </a:pPr>
              <a:t>6</a:t>
            </a:fld>
            <a:endParaRPr lang="en" dirty="0"/>
          </a:p>
        </p:txBody>
      </p:sp>
      <p:cxnSp>
        <p:nvCxnSpPr>
          <p:cNvPr id="10" name="Straight Connector 9"/>
          <p:cNvCxnSpPr/>
          <p:nvPr/>
        </p:nvCxnSpPr>
        <p:spPr>
          <a:xfrm>
            <a:off x="0" y="3060910"/>
            <a:ext cx="91440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a:xfrm flipV="1">
            <a:off x="1619672" y="2643758"/>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547664" y="2499742"/>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Straight Connector 22"/>
          <p:cNvCxnSpPr/>
          <p:nvPr/>
        </p:nvCxnSpPr>
        <p:spPr>
          <a:xfrm flipV="1">
            <a:off x="3563888" y="3075806"/>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491880" y="3507854"/>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7" name="Straight Connector 26"/>
          <p:cNvCxnSpPr/>
          <p:nvPr/>
        </p:nvCxnSpPr>
        <p:spPr>
          <a:xfrm flipV="1">
            <a:off x="7164288" y="3060910"/>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7092280" y="3507854"/>
            <a:ext cx="144016" cy="1440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9" name="Straight Connector 28"/>
          <p:cNvCxnSpPr/>
          <p:nvPr/>
        </p:nvCxnSpPr>
        <p:spPr>
          <a:xfrm flipV="1">
            <a:off x="5580112" y="2643758"/>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5508104" y="2499742"/>
            <a:ext cx="144016" cy="1440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251520" y="2768029"/>
            <a:ext cx="1233030" cy="307777"/>
          </a:xfrm>
          <a:prstGeom prst="rect">
            <a:avLst/>
          </a:prstGeom>
        </p:spPr>
        <p:txBody>
          <a:bodyPr wrap="none">
            <a:spAutoFit/>
          </a:bodyPr>
          <a:lstStyle/>
          <a:p>
            <a:r>
              <a:rPr lang="hi-IN" b="1" dirty="0" smtClean="0"/>
              <a:t>जनवरी</a:t>
            </a:r>
            <a:r>
              <a:rPr lang="en-IN" b="1" dirty="0" smtClean="0"/>
              <a:t>, 1990 </a:t>
            </a:r>
            <a:endParaRPr lang="en-IN" b="1" dirty="0"/>
          </a:p>
        </p:txBody>
      </p:sp>
      <p:sp>
        <p:nvSpPr>
          <p:cNvPr id="5" name="Rectangle 4"/>
          <p:cNvSpPr/>
          <p:nvPr/>
        </p:nvSpPr>
        <p:spPr>
          <a:xfrm>
            <a:off x="683568" y="1668745"/>
            <a:ext cx="2088232"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spcBef>
                <a:spcPts val="600"/>
              </a:spcBef>
            </a:pPr>
            <a:r>
              <a:rPr lang="hi-IN" b="1" dirty="0">
                <a:solidFill>
                  <a:schemeClr val="accent1">
                    <a:lumMod val="75000"/>
                  </a:schemeClr>
                </a:solidFill>
                <a:latin typeface="Roboto Condensed" charset="0"/>
                <a:ea typeface="Roboto Condensed" charset="0"/>
              </a:rPr>
              <a:t>पहली </a:t>
            </a:r>
            <a:r>
              <a:rPr lang="hi-IN" b="1" dirty="0" smtClean="0">
                <a:solidFill>
                  <a:schemeClr val="accent1">
                    <a:lumMod val="75000"/>
                  </a:schemeClr>
                </a:solidFill>
                <a:latin typeface="Roboto Condensed" charset="0"/>
                <a:ea typeface="Roboto Condensed" charset="0"/>
              </a:rPr>
              <a:t>तकनीकी विशेषज्ञ समिति </a:t>
            </a:r>
            <a:r>
              <a:rPr lang="en-IN" b="1" dirty="0" smtClean="0">
                <a:solidFill>
                  <a:schemeClr val="accent1">
                    <a:lumMod val="75000"/>
                  </a:schemeClr>
                </a:solidFill>
                <a:latin typeface="Roboto Condensed" charset="0"/>
                <a:ea typeface="Roboto Condensed" charset="0"/>
              </a:rPr>
              <a:t> (</a:t>
            </a:r>
            <a:r>
              <a:rPr lang="hi-IN" b="1" dirty="0" smtClean="0">
                <a:solidFill>
                  <a:schemeClr val="accent1">
                    <a:lumMod val="75000"/>
                  </a:schemeClr>
                </a:solidFill>
                <a:latin typeface="Roboto Condensed" charset="0"/>
                <a:ea typeface="Roboto Condensed" charset="0"/>
              </a:rPr>
              <a:t>टीईसी</a:t>
            </a:r>
            <a:r>
              <a:rPr lang="en-IN" b="1" dirty="0" smtClean="0">
                <a:solidFill>
                  <a:schemeClr val="accent1">
                    <a:lumMod val="75000"/>
                  </a:schemeClr>
                </a:solidFill>
                <a:latin typeface="Roboto Condensed" charset="0"/>
                <a:ea typeface="Roboto Condensed" charset="0"/>
              </a:rPr>
              <a:t>) </a:t>
            </a:r>
            <a:r>
              <a:rPr lang="hi-IN" b="1" dirty="0" smtClean="0">
                <a:solidFill>
                  <a:schemeClr val="accent1">
                    <a:lumMod val="75000"/>
                  </a:schemeClr>
                </a:solidFill>
                <a:latin typeface="Roboto Condensed" charset="0"/>
                <a:ea typeface="Roboto Condensed" charset="0"/>
              </a:rPr>
              <a:t>का गठन </a:t>
            </a:r>
            <a:endParaRPr lang="en-IN" b="1" dirty="0">
              <a:solidFill>
                <a:schemeClr val="accent1">
                  <a:lumMod val="75000"/>
                </a:schemeClr>
              </a:solidFill>
              <a:latin typeface="Roboto Condensed" charset="0"/>
              <a:ea typeface="Roboto Condensed" charset="0"/>
            </a:endParaRPr>
          </a:p>
        </p:txBody>
      </p:sp>
      <p:sp>
        <p:nvSpPr>
          <p:cNvPr id="17" name="Rectangle 16"/>
          <p:cNvSpPr/>
          <p:nvPr/>
        </p:nvSpPr>
        <p:spPr>
          <a:xfrm>
            <a:off x="2123728" y="3075806"/>
            <a:ext cx="1011815" cy="307777"/>
          </a:xfrm>
          <a:prstGeom prst="rect">
            <a:avLst/>
          </a:prstGeom>
        </p:spPr>
        <p:txBody>
          <a:bodyPr wrap="none">
            <a:spAutoFit/>
          </a:bodyPr>
          <a:lstStyle/>
          <a:p>
            <a:r>
              <a:rPr lang="hi-IN" b="1" dirty="0" smtClean="0"/>
              <a:t>अप्रैल</a:t>
            </a:r>
            <a:r>
              <a:rPr lang="en-IN" b="1" dirty="0" smtClean="0"/>
              <a:t> </a:t>
            </a:r>
            <a:r>
              <a:rPr lang="en-IN" b="1" dirty="0"/>
              <a:t>1990</a:t>
            </a:r>
          </a:p>
        </p:txBody>
      </p:sp>
      <p:sp>
        <p:nvSpPr>
          <p:cNvPr id="18" name="Rectangle 17"/>
          <p:cNvSpPr/>
          <p:nvPr/>
        </p:nvSpPr>
        <p:spPr>
          <a:xfrm>
            <a:off x="3995936" y="1422524"/>
            <a:ext cx="3024336"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spcBef>
                <a:spcPts val="600"/>
              </a:spcBef>
            </a:pPr>
            <a:r>
              <a:rPr lang="hi-IN" b="1" dirty="0"/>
              <a:t>स्‍तरोन्‍नत </a:t>
            </a:r>
            <a:r>
              <a:rPr lang="hi-IN" b="1" dirty="0" smtClean="0"/>
              <a:t>ईवीएम के मूल्‍यांकन के लिए गठित टीईसी ने वर्ष 2006 में मूल्‍यांकन रिपोर्ट प्रस्‍तुत की। </a:t>
            </a:r>
            <a:endParaRPr lang="en-IN" b="1" dirty="0"/>
          </a:p>
        </p:txBody>
      </p:sp>
      <p:sp>
        <p:nvSpPr>
          <p:cNvPr id="19" name="Rectangle 18"/>
          <p:cNvSpPr/>
          <p:nvPr/>
        </p:nvSpPr>
        <p:spPr>
          <a:xfrm>
            <a:off x="2555776" y="3651870"/>
            <a:ext cx="1944216"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spcBef>
                <a:spcPts val="600"/>
              </a:spcBef>
            </a:pPr>
            <a:r>
              <a:rPr lang="hi-IN" b="1" dirty="0" smtClean="0">
                <a:solidFill>
                  <a:schemeClr val="accent1">
                    <a:lumMod val="75000"/>
                  </a:schemeClr>
                </a:solidFill>
                <a:latin typeface="Roboto Condensed" charset="0"/>
                <a:ea typeface="Roboto Condensed" charset="0"/>
              </a:rPr>
              <a:t>निर्विवाद रूप से ईवीएम के प्रयोग की अनुशंसा की गई </a:t>
            </a:r>
            <a:endParaRPr lang="en-IN" b="1" dirty="0">
              <a:solidFill>
                <a:schemeClr val="accent1">
                  <a:lumMod val="75000"/>
                </a:schemeClr>
              </a:solidFill>
              <a:latin typeface="Roboto Condensed" charset="0"/>
              <a:ea typeface="Roboto Condensed" charset="0"/>
            </a:endParaRPr>
          </a:p>
        </p:txBody>
      </p:sp>
      <p:sp>
        <p:nvSpPr>
          <p:cNvPr id="20" name="Rectangle 19"/>
          <p:cNvSpPr/>
          <p:nvPr/>
        </p:nvSpPr>
        <p:spPr>
          <a:xfrm>
            <a:off x="4067944" y="2715766"/>
            <a:ext cx="1213794" cy="307777"/>
          </a:xfrm>
          <a:prstGeom prst="rect">
            <a:avLst/>
          </a:prstGeom>
        </p:spPr>
        <p:txBody>
          <a:bodyPr wrap="none">
            <a:spAutoFit/>
          </a:bodyPr>
          <a:lstStyle/>
          <a:p>
            <a:r>
              <a:rPr lang="hi-IN" b="1" dirty="0" smtClean="0"/>
              <a:t>दिसंबर, </a:t>
            </a:r>
            <a:r>
              <a:rPr lang="en-IN" b="1" dirty="0" smtClean="0"/>
              <a:t> 2005</a:t>
            </a:r>
            <a:endParaRPr lang="en-IN" b="1" dirty="0"/>
          </a:p>
        </p:txBody>
      </p:sp>
      <p:sp>
        <p:nvSpPr>
          <p:cNvPr id="21" name="Rectangle 20"/>
          <p:cNvSpPr/>
          <p:nvPr/>
        </p:nvSpPr>
        <p:spPr>
          <a:xfrm>
            <a:off x="5665160" y="3075806"/>
            <a:ext cx="1053494" cy="307777"/>
          </a:xfrm>
          <a:prstGeom prst="rect">
            <a:avLst/>
          </a:prstGeom>
        </p:spPr>
        <p:txBody>
          <a:bodyPr wrap="none">
            <a:spAutoFit/>
          </a:bodyPr>
          <a:lstStyle/>
          <a:p>
            <a:r>
              <a:rPr lang="hi-IN" b="1" dirty="0" smtClean="0"/>
              <a:t>नवंबर</a:t>
            </a:r>
            <a:r>
              <a:rPr lang="en-IN" b="1" dirty="0" smtClean="0"/>
              <a:t> 2010</a:t>
            </a:r>
            <a:endParaRPr lang="en-IN" b="1" dirty="0"/>
          </a:p>
        </p:txBody>
      </p:sp>
      <p:sp>
        <p:nvSpPr>
          <p:cNvPr id="22" name="Rectangle 21"/>
          <p:cNvSpPr/>
          <p:nvPr/>
        </p:nvSpPr>
        <p:spPr>
          <a:xfrm>
            <a:off x="4674841" y="3651870"/>
            <a:ext cx="4073623" cy="132343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spcBef>
                <a:spcPts val="600"/>
              </a:spcBef>
            </a:pPr>
            <a:r>
              <a:rPr lang="hi-IN" sz="1200" b="1" dirty="0">
                <a:solidFill>
                  <a:schemeClr val="accent1">
                    <a:lumMod val="75000"/>
                  </a:schemeClr>
                </a:solidFill>
                <a:latin typeface="Roboto Condensed" charset="0"/>
                <a:ea typeface="Roboto Condensed" charset="0"/>
              </a:rPr>
              <a:t>मौजूदा </a:t>
            </a:r>
            <a:r>
              <a:rPr lang="hi-IN" sz="1200" b="1" dirty="0" smtClean="0">
                <a:solidFill>
                  <a:schemeClr val="accent1">
                    <a:lumMod val="75000"/>
                  </a:schemeClr>
                </a:solidFill>
                <a:latin typeface="Roboto Condensed" charset="0"/>
                <a:ea typeface="Roboto Condensed" charset="0"/>
              </a:rPr>
              <a:t>टी.ई.सी. </a:t>
            </a:r>
          </a:p>
          <a:p>
            <a:pPr marL="285750" lvl="0" indent="-285750">
              <a:spcBef>
                <a:spcPts val="600"/>
              </a:spcBef>
              <a:buFont typeface="Arial" pitchFamily="34" charset="0"/>
              <a:buChar char="•"/>
            </a:pPr>
            <a:r>
              <a:rPr lang="hi-IN" sz="1200" b="1" dirty="0" smtClean="0">
                <a:solidFill>
                  <a:schemeClr val="accent1">
                    <a:lumMod val="75000"/>
                  </a:schemeClr>
                </a:solidFill>
                <a:latin typeface="Roboto Condensed" charset="0"/>
                <a:ea typeface="Roboto Condensed" charset="0"/>
              </a:rPr>
              <a:t>ईवीएम डिजाइन अनुमोदित करती है। </a:t>
            </a:r>
          </a:p>
          <a:p>
            <a:pPr marL="285750" lvl="0" indent="-285750">
              <a:spcBef>
                <a:spcPts val="600"/>
              </a:spcBef>
              <a:buFont typeface="Arial" pitchFamily="34" charset="0"/>
              <a:buChar char="•"/>
            </a:pPr>
            <a:r>
              <a:rPr lang="hi-IN" sz="1200" b="1" dirty="0">
                <a:solidFill>
                  <a:schemeClr val="accent1">
                    <a:lumMod val="75000"/>
                  </a:schemeClr>
                </a:solidFill>
                <a:latin typeface="Roboto Condensed" charset="0"/>
                <a:ea typeface="Roboto Condensed" charset="0"/>
              </a:rPr>
              <a:t>सॉफ्टवेयर </a:t>
            </a:r>
            <a:r>
              <a:rPr lang="hi-IN" sz="1200" b="1" dirty="0" smtClean="0">
                <a:solidFill>
                  <a:schemeClr val="accent1">
                    <a:lumMod val="75000"/>
                  </a:schemeClr>
                </a:solidFill>
                <a:latin typeface="Roboto Condensed" charset="0"/>
                <a:ea typeface="Roboto Condensed" charset="0"/>
              </a:rPr>
              <a:t>की पुनरीक्षा एवं इसे सीलबंद करती है। </a:t>
            </a:r>
          </a:p>
          <a:p>
            <a:pPr marL="285750" lvl="0" indent="-285750">
              <a:spcBef>
                <a:spcPts val="600"/>
              </a:spcBef>
              <a:buFont typeface="Arial" pitchFamily="34" charset="0"/>
              <a:buChar char="•"/>
            </a:pPr>
            <a:r>
              <a:rPr lang="hi-IN" sz="1200" b="1" dirty="0">
                <a:solidFill>
                  <a:schemeClr val="accent1">
                    <a:lumMod val="75000"/>
                  </a:schemeClr>
                </a:solidFill>
                <a:latin typeface="Roboto Condensed" charset="0"/>
                <a:ea typeface="Roboto Condensed" charset="0"/>
              </a:rPr>
              <a:t>निरंतर </a:t>
            </a:r>
            <a:r>
              <a:rPr lang="hi-IN" sz="1200" b="1" dirty="0" smtClean="0">
                <a:solidFill>
                  <a:schemeClr val="accent1">
                    <a:lumMod val="75000"/>
                  </a:schemeClr>
                </a:solidFill>
                <a:latin typeface="Roboto Condensed" charset="0"/>
                <a:ea typeface="Roboto Condensed" charset="0"/>
              </a:rPr>
              <a:t>डिजाइन संबंधी उन्‍नयन की अनुशंसा करती है। </a:t>
            </a:r>
          </a:p>
          <a:p>
            <a:pPr marL="285750" lvl="0" indent="-285750">
              <a:spcBef>
                <a:spcPts val="600"/>
              </a:spcBef>
              <a:buFont typeface="Arial" pitchFamily="34" charset="0"/>
              <a:buChar char="•"/>
            </a:pPr>
            <a:r>
              <a:rPr lang="hi-IN" sz="1200" b="1" dirty="0">
                <a:solidFill>
                  <a:schemeClr val="accent1">
                    <a:lumMod val="75000"/>
                  </a:schemeClr>
                </a:solidFill>
                <a:latin typeface="Roboto Condensed" charset="0"/>
                <a:ea typeface="Roboto Condensed" charset="0"/>
              </a:rPr>
              <a:t>सुरक्षित </a:t>
            </a:r>
            <a:r>
              <a:rPr lang="hi-IN" sz="1200" b="1" dirty="0" smtClean="0">
                <a:solidFill>
                  <a:schemeClr val="accent1">
                    <a:lumMod val="75000"/>
                  </a:schemeClr>
                </a:solidFill>
                <a:latin typeface="Roboto Condensed" charset="0"/>
                <a:ea typeface="Roboto Condensed" charset="0"/>
              </a:rPr>
              <a:t>उत्‍पादन का अनुवीक्षण करती है।  </a:t>
            </a:r>
            <a:r>
              <a:rPr lang="en-IN" sz="1200" b="1" dirty="0" smtClean="0">
                <a:solidFill>
                  <a:schemeClr val="accent1">
                    <a:lumMod val="75000"/>
                  </a:schemeClr>
                </a:solidFill>
                <a:latin typeface="Roboto Condensed" charset="0"/>
                <a:ea typeface="Roboto Condensed" charset="0"/>
              </a:rPr>
              <a:t> </a:t>
            </a:r>
            <a:endParaRPr lang="en-IN" sz="1200" b="1" dirty="0">
              <a:solidFill>
                <a:schemeClr val="accent1">
                  <a:lumMod val="75000"/>
                </a:schemeClr>
              </a:solidFill>
              <a:latin typeface="Roboto Condensed" charset="0"/>
              <a:ea typeface="Roboto Condensed" charset="0"/>
            </a:endParaRPr>
          </a:p>
        </p:txBody>
      </p:sp>
    </p:spTree>
    <p:extLst>
      <p:ext uri="{BB962C8B-B14F-4D97-AF65-F5344CB8AC3E}">
        <p14:creationId xmlns:p14="http://schemas.microsoft.com/office/powerpoint/2010/main" val="4148299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83518"/>
            <a:ext cx="5821155" cy="622184"/>
          </a:xfrm>
        </p:spPr>
        <p:txBody>
          <a:bodyPr/>
          <a:lstStyle/>
          <a:p>
            <a:r>
              <a:rPr lang="hi-IN" sz="1400" dirty="0"/>
              <a:t>लोक सभा निर्वाचन</a:t>
            </a:r>
            <a:r>
              <a:rPr lang="en-IN" sz="1400" dirty="0"/>
              <a:t>, </a:t>
            </a:r>
            <a:r>
              <a:rPr lang="hi-IN" sz="1400" dirty="0"/>
              <a:t> 2019 के दौरान लगाए गए आरोप</a:t>
            </a:r>
            <a:r>
              <a:rPr lang="en-IN" sz="1400" dirty="0"/>
              <a:t>  </a:t>
            </a:r>
            <a:r>
              <a:rPr lang="hi-IN" sz="1400" dirty="0"/>
              <a:t>       </a:t>
            </a:r>
            <a:r>
              <a:rPr lang="hi-IN" sz="1400" dirty="0" smtClean="0"/>
              <a:t>          (4/5</a:t>
            </a:r>
            <a:r>
              <a:rPr lang="hi-IN" sz="1400" dirty="0"/>
              <a:t>)</a:t>
            </a:r>
            <a:endParaRPr lang="en-IN" sz="14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60</a:t>
            </a:fld>
            <a:endParaRPr lang="en"/>
          </a:p>
        </p:txBody>
      </p:sp>
      <p:sp>
        <p:nvSpPr>
          <p:cNvPr id="6" name="Non Election Period Text"/>
          <p:cNvSpPr/>
          <p:nvPr/>
        </p:nvSpPr>
        <p:spPr>
          <a:xfrm>
            <a:off x="107504" y="1563638"/>
            <a:ext cx="8807896" cy="3446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endParaRPr lang="en-US" sz="2400" dirty="0">
              <a:latin typeface="Roboto Condensed" charset="0"/>
              <a:cs typeface="+mj-cs"/>
            </a:endParaRPr>
          </a:p>
        </p:txBody>
      </p:sp>
      <p:graphicFrame>
        <p:nvGraphicFramePr>
          <p:cNvPr id="7" name="Table 6"/>
          <p:cNvGraphicFramePr>
            <a:graphicFrameLocks noGrp="1"/>
          </p:cNvGraphicFramePr>
          <p:nvPr>
            <p:extLst>
              <p:ext uri="{D42A27DB-BD31-4B8C-83A1-F6EECF244321}">
                <p14:modId xmlns:p14="http://schemas.microsoft.com/office/powerpoint/2010/main" val="2949167534"/>
              </p:ext>
            </p:extLst>
          </p:nvPr>
        </p:nvGraphicFramePr>
        <p:xfrm>
          <a:off x="467544" y="1569055"/>
          <a:ext cx="7943800" cy="2891818"/>
        </p:xfrm>
        <a:graphic>
          <a:graphicData uri="http://schemas.openxmlformats.org/drawingml/2006/table">
            <a:tbl>
              <a:tblPr firstRow="1" firstCol="1" bandRow="1"/>
              <a:tblGrid>
                <a:gridCol w="384965"/>
                <a:gridCol w="2184463"/>
                <a:gridCol w="2707189"/>
                <a:gridCol w="2667183"/>
              </a:tblGrid>
              <a:tr h="161712">
                <a:tc>
                  <a:txBody>
                    <a:bodyPr/>
                    <a:lstStyle/>
                    <a:p>
                      <a:pPr marL="0" marR="0">
                        <a:lnSpc>
                          <a:spcPct val="115000"/>
                        </a:lnSpc>
                        <a:spcBef>
                          <a:spcPts val="0"/>
                        </a:spcBef>
                        <a:spcAft>
                          <a:spcPts val="1000"/>
                        </a:spcAft>
                      </a:pPr>
                      <a:r>
                        <a:rPr lang="en-IN" sz="800" dirty="0">
                          <a:effectLst/>
                          <a:latin typeface="Calibri"/>
                          <a:ea typeface="Calibri"/>
                          <a:cs typeface="Mangal"/>
                        </a:rPr>
                        <a:t> </a:t>
                      </a:r>
                    </a:p>
                  </a:txBody>
                  <a:tcPr marL="24339" marR="24339"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hi-IN" sz="800" b="1">
                          <a:effectLst/>
                          <a:latin typeface="Calibri"/>
                          <a:ea typeface="Calibri"/>
                          <a:cs typeface="Mangal"/>
                        </a:rPr>
                        <a:t>आरोप/आक्षेप</a:t>
                      </a:r>
                      <a:endParaRPr lang="en-IN" sz="800">
                        <a:effectLst/>
                        <a:latin typeface="Calibri"/>
                        <a:ea typeface="Calibri"/>
                        <a:cs typeface="Mangal"/>
                      </a:endParaRPr>
                    </a:p>
                  </a:txBody>
                  <a:tcPr marL="24339" marR="24339"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hi-IN" sz="800" b="1">
                          <a:effectLst/>
                          <a:latin typeface="Calibri"/>
                          <a:ea typeface="Calibri"/>
                          <a:cs typeface="Mangal"/>
                        </a:rPr>
                        <a:t>तथ्य</a:t>
                      </a:r>
                      <a:endParaRPr lang="en-IN" sz="800">
                        <a:effectLst/>
                        <a:latin typeface="Calibri"/>
                        <a:ea typeface="Calibri"/>
                        <a:cs typeface="Mangal"/>
                      </a:endParaRPr>
                    </a:p>
                  </a:txBody>
                  <a:tcPr marL="24339" marR="24339"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hi-IN" sz="800" b="1">
                          <a:effectLst/>
                          <a:latin typeface="Calibri"/>
                          <a:ea typeface="Calibri"/>
                          <a:cs typeface="Mangal"/>
                        </a:rPr>
                        <a:t>की गई कार्रवाई</a:t>
                      </a:r>
                      <a:endParaRPr lang="en-IN" sz="800">
                        <a:effectLst/>
                        <a:latin typeface="Calibri"/>
                        <a:ea typeface="Calibri"/>
                        <a:cs typeface="Mangal"/>
                      </a:endParaRPr>
                    </a:p>
                  </a:txBody>
                  <a:tcPr marL="24339" marR="24339"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2220">
                <a:tc>
                  <a:txBody>
                    <a:bodyPr/>
                    <a:lstStyle/>
                    <a:p>
                      <a:pPr marL="0" marR="0">
                        <a:lnSpc>
                          <a:spcPct val="115000"/>
                        </a:lnSpc>
                        <a:spcBef>
                          <a:spcPts val="0"/>
                        </a:spcBef>
                        <a:spcAft>
                          <a:spcPts val="1000"/>
                        </a:spcAft>
                      </a:pPr>
                      <a:r>
                        <a:rPr lang="hi-IN" sz="800">
                          <a:effectLst/>
                          <a:latin typeface="Calibri"/>
                          <a:ea typeface="Calibri"/>
                          <a:cs typeface="Mangal"/>
                        </a:rPr>
                        <a:t>7.</a:t>
                      </a:r>
                      <a:endParaRPr lang="en-IN" sz="800">
                        <a:effectLst/>
                        <a:latin typeface="Calibri"/>
                        <a:ea typeface="Calibri"/>
                        <a:cs typeface="Mangal"/>
                      </a:endParaRPr>
                    </a:p>
                  </a:txBody>
                  <a:tcPr marL="47794" marR="47794"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hi-IN" sz="800" dirty="0">
                          <a:effectLst/>
                          <a:latin typeface="Calibri"/>
                          <a:ea typeface="Calibri"/>
                          <a:cs typeface="Mangal"/>
                        </a:rPr>
                        <a:t>रामटेक संसदीय निर्वाचन क्षेत्र के उमरेड विधानसभा के मध्यवर्ती स्ट्रांग रूम से 12/13 अप्रैल 2019 को चोरी हुई। ईवीएम को सुरक्षा प्रदान करने में जानबूझकर चूक का आरोप</a:t>
                      </a:r>
                      <a:r>
                        <a:rPr lang="en-IN" sz="800" dirty="0">
                          <a:effectLst/>
                          <a:latin typeface="Calibri"/>
                          <a:ea typeface="Calibri"/>
                          <a:cs typeface="Mangal"/>
                        </a:rPr>
                        <a:t>, </a:t>
                      </a:r>
                      <a:r>
                        <a:rPr lang="hi-IN" sz="800" dirty="0">
                          <a:effectLst/>
                          <a:latin typeface="Calibri"/>
                          <a:ea typeface="Calibri"/>
                          <a:cs typeface="Mangal"/>
                        </a:rPr>
                        <a:t>जिससे शरारती तत्वों को ईवीएम पर हाथ साफ करने और ईवीएम के साथ छेड़छाड़ करने में मदद मिल सके।</a:t>
                      </a:r>
                      <a:endParaRPr lang="en-IN" sz="800" dirty="0">
                        <a:effectLst/>
                        <a:latin typeface="Calibri"/>
                        <a:ea typeface="Calibri"/>
                        <a:cs typeface="Mangal"/>
                      </a:endParaRPr>
                    </a:p>
                  </a:txBody>
                  <a:tcPr marL="47794" marR="47794"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hi-IN" sz="800" dirty="0">
                          <a:effectLst/>
                          <a:latin typeface="Calibri"/>
                          <a:ea typeface="Calibri"/>
                          <a:cs typeface="Mangal"/>
                        </a:rPr>
                        <a:t>पुलिस गार्ड रूम में स्थापित डीवीआर और टीवी को अनइंस्टॉल नहीं किया था</a:t>
                      </a:r>
                      <a:r>
                        <a:rPr lang="en-IN" sz="800" dirty="0">
                          <a:effectLst/>
                          <a:latin typeface="Calibri"/>
                          <a:ea typeface="Calibri"/>
                          <a:cs typeface="Mangal"/>
                        </a:rPr>
                        <a:t>, </a:t>
                      </a:r>
                      <a:r>
                        <a:rPr lang="hi-IN" sz="800" dirty="0">
                          <a:effectLst/>
                          <a:latin typeface="Calibri"/>
                          <a:ea typeface="Calibri"/>
                          <a:cs typeface="Mangal"/>
                        </a:rPr>
                        <a:t>जबकि मतदान किए हुए मशीन को उमरेड के मध्यवर्ती स्ट्रांग रूम से नागपुर के मुख्य स्ट्रांग रूम तक शिफ्ट किया जा रहा था।</a:t>
                      </a:r>
                      <a:endParaRPr lang="en-IN" sz="800" dirty="0">
                        <a:effectLst/>
                        <a:latin typeface="Calibri"/>
                        <a:ea typeface="Calibri"/>
                        <a:cs typeface="Mangal"/>
                      </a:endParaRPr>
                    </a:p>
                    <a:p>
                      <a:pPr marL="0" marR="0">
                        <a:lnSpc>
                          <a:spcPct val="115000"/>
                        </a:lnSpc>
                        <a:spcBef>
                          <a:spcPts val="0"/>
                        </a:spcBef>
                        <a:spcAft>
                          <a:spcPts val="1000"/>
                        </a:spcAft>
                      </a:pPr>
                      <a:r>
                        <a:rPr lang="hi-IN" sz="800" dirty="0">
                          <a:effectLst/>
                          <a:latin typeface="Calibri"/>
                          <a:ea typeface="Calibri"/>
                          <a:cs typeface="Mangal"/>
                        </a:rPr>
                        <a:t>बाद में</a:t>
                      </a:r>
                      <a:r>
                        <a:rPr lang="en-IN" sz="800" dirty="0">
                          <a:effectLst/>
                          <a:latin typeface="Calibri"/>
                          <a:ea typeface="Calibri"/>
                          <a:cs typeface="Mangal"/>
                        </a:rPr>
                        <a:t>, </a:t>
                      </a:r>
                      <a:r>
                        <a:rPr lang="hi-IN" sz="800" dirty="0">
                          <a:effectLst/>
                          <a:latin typeface="Calibri"/>
                          <a:ea typeface="Calibri"/>
                          <a:cs typeface="Mangal"/>
                        </a:rPr>
                        <a:t>4 मई</a:t>
                      </a:r>
                      <a:r>
                        <a:rPr lang="en-IN" sz="800" dirty="0">
                          <a:effectLst/>
                          <a:latin typeface="Calibri"/>
                          <a:ea typeface="Calibri"/>
                          <a:cs typeface="Mangal"/>
                        </a:rPr>
                        <a:t>, </a:t>
                      </a:r>
                      <a:r>
                        <a:rPr lang="hi-IN" sz="800" dirty="0">
                          <a:effectLst/>
                          <a:latin typeface="Calibri"/>
                          <a:ea typeface="Calibri"/>
                          <a:cs typeface="Mangal"/>
                        </a:rPr>
                        <a:t>2019 को उमरेड में</a:t>
                      </a:r>
                      <a:r>
                        <a:rPr lang="en-IN" sz="800" dirty="0">
                          <a:effectLst/>
                          <a:latin typeface="Calibri"/>
                          <a:ea typeface="Calibri"/>
                          <a:cs typeface="Mangal"/>
                        </a:rPr>
                        <a:t>, </a:t>
                      </a:r>
                      <a:r>
                        <a:rPr lang="hi-IN" sz="800" dirty="0">
                          <a:effectLst/>
                          <a:latin typeface="Calibri"/>
                          <a:ea typeface="Calibri"/>
                          <a:cs typeface="Mangal"/>
                        </a:rPr>
                        <a:t>अस्थायी स्ट्रांग रूम के पास डीवाआर पाई गई। डीवीआर की फॉरेंसिक जाँच के बाद यह साबित हुआ कि ईवीएम के साथ कोई छेड़छाड़ नहीं हुई।</a:t>
                      </a:r>
                      <a:endParaRPr lang="en-IN" sz="800" dirty="0">
                        <a:effectLst/>
                        <a:latin typeface="Calibri"/>
                        <a:ea typeface="Calibri"/>
                        <a:cs typeface="Mangal"/>
                      </a:endParaRPr>
                    </a:p>
                  </a:txBody>
                  <a:tcPr marL="47794" marR="47794"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hi-IN" sz="800" dirty="0">
                          <a:effectLst/>
                          <a:latin typeface="Calibri"/>
                          <a:ea typeface="Calibri"/>
                          <a:cs typeface="Mangal"/>
                        </a:rPr>
                        <a:t>एआरओ और तहसीलदार के खिलाफ विभागीय कार्रवाई की गई और डीईओ नागपूर से स्पष्टीकरण माँगा गया। पुलिस इंस्पेक्टर पर 1 साल तक की इंक्रीमेंट पर रोक लगाई गई।</a:t>
                      </a:r>
                      <a:endParaRPr lang="en-IN" sz="800" dirty="0">
                        <a:effectLst/>
                        <a:latin typeface="Calibri"/>
                        <a:ea typeface="Calibri"/>
                        <a:cs typeface="Mangal"/>
                      </a:endParaRPr>
                    </a:p>
                  </a:txBody>
                  <a:tcPr marL="47794" marR="47794"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252">
                <a:tc>
                  <a:txBody>
                    <a:bodyPr/>
                    <a:lstStyle/>
                    <a:p>
                      <a:pPr marL="0" marR="0">
                        <a:lnSpc>
                          <a:spcPct val="115000"/>
                        </a:lnSpc>
                        <a:spcBef>
                          <a:spcPts val="0"/>
                        </a:spcBef>
                        <a:spcAft>
                          <a:spcPts val="1000"/>
                        </a:spcAft>
                      </a:pPr>
                      <a:r>
                        <a:rPr lang="hi-IN" sz="800">
                          <a:effectLst/>
                          <a:latin typeface="Calibri"/>
                          <a:ea typeface="Calibri"/>
                          <a:cs typeface="Mangal"/>
                        </a:rPr>
                        <a:t>8.</a:t>
                      </a:r>
                      <a:endParaRPr lang="en-IN" sz="800">
                        <a:effectLst/>
                        <a:latin typeface="Calibri"/>
                        <a:ea typeface="Calibri"/>
                        <a:cs typeface="Mangal"/>
                      </a:endParaRPr>
                    </a:p>
                    <a:p>
                      <a:pPr marL="0" marR="0">
                        <a:lnSpc>
                          <a:spcPct val="115000"/>
                        </a:lnSpc>
                        <a:spcBef>
                          <a:spcPts val="0"/>
                        </a:spcBef>
                        <a:spcAft>
                          <a:spcPts val="1000"/>
                        </a:spcAft>
                      </a:pPr>
                      <a:r>
                        <a:rPr lang="en-IN" sz="800">
                          <a:effectLst/>
                          <a:latin typeface="Calibri"/>
                          <a:ea typeface="Calibri"/>
                          <a:cs typeface="Mangal"/>
                        </a:rPr>
                        <a:t> </a:t>
                      </a:r>
                    </a:p>
                  </a:txBody>
                  <a:tcPr marL="47794" marR="47794"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hi-IN" sz="800">
                          <a:effectLst/>
                          <a:latin typeface="Calibri"/>
                          <a:ea typeface="Calibri"/>
                          <a:cs typeface="Mangal"/>
                        </a:rPr>
                        <a:t>नागालैंड के जुनहेबोटो जिला के लुमानी में</a:t>
                      </a:r>
                      <a:r>
                        <a:rPr lang="en-IN" sz="800">
                          <a:effectLst/>
                          <a:latin typeface="Calibri"/>
                          <a:ea typeface="Calibri"/>
                          <a:cs typeface="Mangal"/>
                        </a:rPr>
                        <a:t>, </a:t>
                      </a:r>
                      <a:r>
                        <a:rPr lang="hi-IN" sz="800">
                          <a:effectLst/>
                          <a:latin typeface="Calibri"/>
                          <a:ea typeface="Calibri"/>
                          <a:cs typeface="Mangal"/>
                        </a:rPr>
                        <a:t>पीएस में समाचार आइटम में दिखाया गया कि बैलेट यूनिट पर केवल एक ही बटन जल रहा था और अन्य बटनों के दबाने के बाबजूद वीवीपीएटी पर्चियों पर केवल एक दल के चिह्न प्रदर्शित हो रहे थे।</a:t>
                      </a:r>
                      <a:endParaRPr lang="en-IN" sz="800">
                        <a:effectLst/>
                        <a:latin typeface="Calibri"/>
                        <a:ea typeface="Calibri"/>
                        <a:cs typeface="Mangal"/>
                      </a:endParaRPr>
                    </a:p>
                  </a:txBody>
                  <a:tcPr marL="47794" marR="47794"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hi-IN" sz="800">
                          <a:effectLst/>
                          <a:latin typeface="Calibri"/>
                          <a:ea typeface="Calibri"/>
                          <a:cs typeface="Mangal"/>
                        </a:rPr>
                        <a:t>सेक्टर मजिस्ट्रेट ने मतदान केंद्र पहुँचकर जाँच की। और यह पाया  कि ईवीएम सामान्य तरीके से काम कर रहा था और कोई भिन्नता नहीं पाई गई। </a:t>
                      </a:r>
                      <a:endParaRPr lang="en-IN" sz="800">
                        <a:effectLst/>
                        <a:latin typeface="Calibri"/>
                        <a:ea typeface="Calibri"/>
                        <a:cs typeface="Mangal"/>
                      </a:endParaRPr>
                    </a:p>
                  </a:txBody>
                  <a:tcPr marL="47794" marR="47794"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hi-IN" sz="800" dirty="0">
                          <a:effectLst/>
                          <a:latin typeface="Calibri"/>
                          <a:ea typeface="Calibri"/>
                          <a:cs typeface="Mangal"/>
                        </a:rPr>
                        <a:t>मतदान सम्पन्न होने के बाद मीडिया के साथ प्रेस कॉन्फ्रेंस के दौरान मामले के तथ्यों को साझा किया गया।</a:t>
                      </a:r>
                      <a:endParaRPr lang="en-IN" sz="800" dirty="0">
                        <a:effectLst/>
                        <a:latin typeface="Calibri"/>
                        <a:ea typeface="Calibri"/>
                        <a:cs typeface="Mangal"/>
                      </a:endParaRPr>
                    </a:p>
                  </a:txBody>
                  <a:tcPr marL="47794" marR="47794" marT="66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56092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92575"/>
            <a:ext cx="5677139" cy="766200"/>
          </a:xfrm>
        </p:spPr>
        <p:txBody>
          <a:bodyPr/>
          <a:lstStyle/>
          <a:p>
            <a:r>
              <a:rPr lang="hi-IN" sz="1400" dirty="0"/>
              <a:t>लोक सभा निर्वाचन</a:t>
            </a:r>
            <a:r>
              <a:rPr lang="en-IN" sz="1400" dirty="0"/>
              <a:t>, </a:t>
            </a:r>
            <a:r>
              <a:rPr lang="hi-IN" sz="1400" dirty="0"/>
              <a:t> 2019 के दौरान लगाए गए आरोप</a:t>
            </a:r>
            <a:r>
              <a:rPr lang="en-IN" sz="1400" dirty="0"/>
              <a:t>  </a:t>
            </a:r>
            <a:r>
              <a:rPr lang="hi-IN" sz="1400" dirty="0"/>
              <a:t>          </a:t>
            </a:r>
            <a:r>
              <a:rPr lang="en-IN" sz="1400" dirty="0"/>
              <a:t> </a:t>
            </a:r>
            <a:r>
              <a:rPr lang="hi-IN" sz="1400" dirty="0" smtClean="0"/>
              <a:t>(5/5</a:t>
            </a:r>
            <a:r>
              <a:rPr lang="hi-IN" sz="1400" dirty="0"/>
              <a:t>)</a:t>
            </a:r>
            <a:endParaRPr lang="en-IN" sz="14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61</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1588175682"/>
              </p:ext>
            </p:extLst>
          </p:nvPr>
        </p:nvGraphicFramePr>
        <p:xfrm>
          <a:off x="814388" y="1327150"/>
          <a:ext cx="7979691" cy="3215408"/>
        </p:xfrm>
        <a:graphic>
          <a:graphicData uri="http://schemas.openxmlformats.org/drawingml/2006/table">
            <a:tbl>
              <a:tblPr firstRow="1" firstCol="1" bandRow="1">
                <a:tableStyleId>{AC4736EF-B247-40E9-99D8-7BE3D6193753}</a:tableStyleId>
              </a:tblPr>
              <a:tblGrid>
                <a:gridCol w="625059"/>
                <a:gridCol w="2257243"/>
                <a:gridCol w="2568586"/>
                <a:gridCol w="2528803"/>
              </a:tblGrid>
              <a:tr h="360702">
                <a:tc>
                  <a:txBody>
                    <a:bodyPr/>
                    <a:lstStyle/>
                    <a:p>
                      <a:pPr marL="0" marR="0">
                        <a:lnSpc>
                          <a:spcPct val="115000"/>
                        </a:lnSpc>
                        <a:spcBef>
                          <a:spcPts val="0"/>
                        </a:spcBef>
                        <a:spcAft>
                          <a:spcPts val="0"/>
                        </a:spcAft>
                      </a:pPr>
                      <a:r>
                        <a:rPr lang="en-IN" sz="1200" dirty="0">
                          <a:effectLst/>
                        </a:rPr>
                        <a:t> </a:t>
                      </a:r>
                      <a:endParaRPr lang="en-IN" sz="1200" dirty="0">
                        <a:effectLst/>
                        <a:latin typeface="Calibri"/>
                        <a:ea typeface="Times New Roman"/>
                        <a:cs typeface="Mangal"/>
                      </a:endParaRPr>
                    </a:p>
                  </a:txBody>
                  <a:tcPr marL="34938" marR="34938" marT="0" marB="0"/>
                </a:tc>
                <a:tc>
                  <a:txBody>
                    <a:bodyPr/>
                    <a:lstStyle/>
                    <a:p>
                      <a:pPr marL="0" marR="0">
                        <a:lnSpc>
                          <a:spcPct val="115000"/>
                        </a:lnSpc>
                        <a:spcBef>
                          <a:spcPts val="0"/>
                        </a:spcBef>
                        <a:spcAft>
                          <a:spcPts val="0"/>
                        </a:spcAft>
                      </a:pPr>
                      <a:r>
                        <a:rPr lang="hi-IN" sz="1200" b="1" dirty="0">
                          <a:effectLst/>
                        </a:rPr>
                        <a:t>आरोप/आक्षेप</a:t>
                      </a:r>
                      <a:endParaRPr lang="en-IN" sz="1200" b="1" dirty="0">
                        <a:effectLst/>
                        <a:latin typeface="Calibri"/>
                        <a:ea typeface="Times New Roman"/>
                        <a:cs typeface="Mangal"/>
                      </a:endParaRPr>
                    </a:p>
                  </a:txBody>
                  <a:tcPr marL="34938" marR="34938" marT="0" marB="0"/>
                </a:tc>
                <a:tc>
                  <a:txBody>
                    <a:bodyPr/>
                    <a:lstStyle/>
                    <a:p>
                      <a:pPr marL="0" marR="0" algn="ctr">
                        <a:lnSpc>
                          <a:spcPct val="115000"/>
                        </a:lnSpc>
                        <a:spcBef>
                          <a:spcPts val="0"/>
                        </a:spcBef>
                        <a:spcAft>
                          <a:spcPts val="0"/>
                        </a:spcAft>
                      </a:pPr>
                      <a:r>
                        <a:rPr lang="hi-IN" sz="1200" b="1" dirty="0">
                          <a:effectLst/>
                        </a:rPr>
                        <a:t>तथ्य</a:t>
                      </a:r>
                      <a:endParaRPr lang="en-IN" sz="1200" b="1" dirty="0">
                        <a:effectLst/>
                        <a:latin typeface="Calibri"/>
                        <a:ea typeface="Times New Roman"/>
                        <a:cs typeface="Mangal"/>
                      </a:endParaRPr>
                    </a:p>
                  </a:txBody>
                  <a:tcPr marL="34938" marR="34938"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hi-IN" sz="1200" b="1" dirty="0" smtClean="0">
                          <a:effectLst/>
                        </a:rPr>
                        <a:t>की गई कार्रवाई</a:t>
                      </a:r>
                      <a:endParaRPr lang="en-IN" sz="1200" b="1" dirty="0" smtClean="0">
                        <a:effectLst/>
                        <a:latin typeface="Calibri"/>
                        <a:ea typeface="Times New Roman"/>
                        <a:cs typeface="Mangal"/>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n-IN" sz="1200" b="1" dirty="0" smtClean="0">
                        <a:effectLst/>
                        <a:latin typeface="Calibri"/>
                        <a:ea typeface="Times New Roman"/>
                        <a:cs typeface="Mangal"/>
                      </a:endParaRPr>
                    </a:p>
                  </a:txBody>
                  <a:tcPr marL="34938" marR="34938" marT="0" marB="0"/>
                </a:tc>
              </a:tr>
              <a:tr h="1079458">
                <a:tc>
                  <a:txBody>
                    <a:bodyPr/>
                    <a:lstStyle/>
                    <a:p>
                      <a:pPr marL="0" marR="0">
                        <a:lnSpc>
                          <a:spcPct val="115000"/>
                        </a:lnSpc>
                        <a:spcBef>
                          <a:spcPts val="0"/>
                        </a:spcBef>
                        <a:spcAft>
                          <a:spcPts val="0"/>
                        </a:spcAft>
                      </a:pPr>
                      <a:r>
                        <a:rPr lang="hi-IN" sz="1200" dirty="0" smtClean="0">
                          <a:effectLst/>
                          <a:latin typeface="Calibri"/>
                          <a:ea typeface="Times New Roman"/>
                          <a:cs typeface="Mangal"/>
                        </a:rPr>
                        <a:t>9.</a:t>
                      </a:r>
                      <a:endParaRPr lang="en-IN" sz="1100" dirty="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dirty="0">
                          <a:effectLst/>
                          <a:latin typeface="Calibri"/>
                          <a:ea typeface="Times New Roman"/>
                          <a:cs typeface="Mangal"/>
                        </a:rPr>
                        <a:t>बदायूं के स्ट्रांग रूम में रखे गए ईवीएम के साथ स्ट्रांग रूम की सील तोड़ने के बाद छेड़छाड़ की गई।</a:t>
                      </a:r>
                      <a:endParaRPr lang="en-IN" sz="1100" dirty="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dirty="0">
                          <a:effectLst/>
                          <a:latin typeface="Calibri"/>
                          <a:ea typeface="Times New Roman"/>
                          <a:cs typeface="Mangal"/>
                        </a:rPr>
                        <a:t>ऐसी कोई घटना नहीं घटी।</a:t>
                      </a:r>
                      <a:endParaRPr lang="en-IN" sz="1100" dirty="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dirty="0">
                          <a:effectLst/>
                          <a:latin typeface="Calibri"/>
                          <a:ea typeface="Times New Roman"/>
                          <a:cs typeface="Mangal"/>
                        </a:rPr>
                        <a:t>उत्तर प्रदेश के सीईओ ने 3 मई, 2019 को प्रेस नोट जारी करते हुए यह स्पष्ट किया कि वास्तविकता में ऐसी कोई घटना नहीं घटी।</a:t>
                      </a:r>
                      <a:endParaRPr lang="en-IN" sz="1100" dirty="0">
                        <a:effectLst/>
                        <a:latin typeface="Calibri"/>
                        <a:ea typeface="Times New Roman"/>
                        <a:cs typeface="Mangal"/>
                      </a:endParaRPr>
                    </a:p>
                  </a:txBody>
                  <a:tcPr marL="68580" marR="68580" marT="0" marB="0"/>
                </a:tc>
              </a:tr>
              <a:tr h="1715326">
                <a:tc>
                  <a:txBody>
                    <a:bodyPr/>
                    <a:lstStyle/>
                    <a:p>
                      <a:pPr marL="0" marR="0">
                        <a:lnSpc>
                          <a:spcPct val="115000"/>
                        </a:lnSpc>
                        <a:spcBef>
                          <a:spcPts val="0"/>
                        </a:spcBef>
                        <a:spcAft>
                          <a:spcPts val="0"/>
                        </a:spcAft>
                      </a:pPr>
                      <a:r>
                        <a:rPr lang="hi-IN" sz="1200" dirty="0" smtClean="0">
                          <a:effectLst/>
                          <a:latin typeface="Calibri"/>
                          <a:ea typeface="Times New Roman"/>
                          <a:cs typeface="Mangal"/>
                        </a:rPr>
                        <a:t>10.</a:t>
                      </a:r>
                      <a:endParaRPr lang="en-IN" sz="1100" dirty="0">
                        <a:effectLst/>
                        <a:latin typeface="Calibri"/>
                        <a:ea typeface="Times New Roman"/>
                        <a:cs typeface="Mangal"/>
                      </a:endParaRPr>
                    </a:p>
                    <a:p>
                      <a:pPr marL="0" marR="0">
                        <a:lnSpc>
                          <a:spcPct val="115000"/>
                        </a:lnSpc>
                        <a:spcBef>
                          <a:spcPts val="0"/>
                        </a:spcBef>
                        <a:spcAft>
                          <a:spcPts val="0"/>
                        </a:spcAft>
                      </a:pPr>
                      <a:r>
                        <a:rPr lang="en-IN" sz="1200" dirty="0">
                          <a:effectLst/>
                          <a:latin typeface="Calibri"/>
                          <a:ea typeface="Times New Roman"/>
                          <a:cs typeface="Mangal"/>
                        </a:rPr>
                        <a:t> </a:t>
                      </a:r>
                      <a:endParaRPr lang="en-IN" sz="1100" dirty="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dirty="0">
                          <a:effectLst/>
                          <a:latin typeface="Calibri"/>
                          <a:ea typeface="Times New Roman"/>
                          <a:cs typeface="Mangal"/>
                        </a:rPr>
                        <a:t>केरल के तिरुवनन्तपुरम संसदीय निर्वाचन-क्षेत्र के </a:t>
                      </a:r>
                      <a:r>
                        <a:rPr lang="hi-IN" sz="1200" dirty="0" smtClean="0">
                          <a:effectLst/>
                          <a:latin typeface="Calibri"/>
                          <a:ea typeface="Times New Roman"/>
                          <a:cs typeface="Mangal"/>
                        </a:rPr>
                        <a:t>139-कोवालम </a:t>
                      </a:r>
                      <a:r>
                        <a:rPr lang="hi-IN" sz="1200" dirty="0">
                          <a:effectLst/>
                          <a:latin typeface="Calibri"/>
                          <a:ea typeface="Times New Roman"/>
                          <a:cs typeface="Mangal"/>
                        </a:rPr>
                        <a:t>विधान सभा के मतदान केंद्र सं. 151 पर शिकायत की गई, जिसमें यह बताया गया कि जो बटन दबाया जा रहा था और जो वास्तविक मत पड़ रहे थे उनमें अंतर था।</a:t>
                      </a:r>
                      <a:endParaRPr lang="en-IN" sz="1100" dirty="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dirty="0">
                          <a:effectLst/>
                          <a:latin typeface="Calibri"/>
                          <a:ea typeface="Times New Roman"/>
                          <a:cs typeface="Mangal"/>
                        </a:rPr>
                        <a:t>ऐसी कोई घटना नहीं हुई। मतदान केंद्र के अंदर मतदान अभिकर्ताओं और मतदान दलों को यह भी नहीं पता था कि इस प्रकार का कोई समाचार बाहर फैल रहा है।</a:t>
                      </a:r>
                      <a:endParaRPr lang="en-IN" sz="1100" dirty="0">
                        <a:effectLst/>
                        <a:latin typeface="Calibri"/>
                        <a:ea typeface="Times New Roman"/>
                        <a:cs typeface="Mangal"/>
                      </a:endParaRPr>
                    </a:p>
                  </a:txBody>
                  <a:tcPr marL="68580" marR="68580" marT="0" marB="0"/>
                </a:tc>
                <a:tc>
                  <a:txBody>
                    <a:bodyPr/>
                    <a:lstStyle/>
                    <a:p>
                      <a:pPr marL="0" marR="0">
                        <a:lnSpc>
                          <a:spcPct val="115000"/>
                        </a:lnSpc>
                        <a:spcBef>
                          <a:spcPts val="0"/>
                        </a:spcBef>
                        <a:spcAft>
                          <a:spcPts val="0"/>
                        </a:spcAft>
                      </a:pPr>
                      <a:r>
                        <a:rPr lang="hi-IN" sz="1200" dirty="0">
                          <a:effectLst/>
                          <a:latin typeface="Calibri"/>
                          <a:ea typeface="Times New Roman"/>
                          <a:cs typeface="Mangal"/>
                        </a:rPr>
                        <a:t>सेक्टर अधिकारी औऱ एआरओ मतदान केंद्र पहुँचे। वहाँ कोई मुद्दा नहीं था। डीईओ द्वारा यह स्पष्ट किया गया कि इस प्रकार की सूचना झूठी थी। प्रेक्षक भी पहुँचे और अभ्यर्थियों को व्यापक शिकायत की झूठी प्रकृति के बारे में समझाया।</a:t>
                      </a:r>
                      <a:endParaRPr lang="en-IN" sz="1100" dirty="0">
                        <a:effectLst/>
                        <a:latin typeface="Calibri"/>
                        <a:ea typeface="Times New Roman"/>
                        <a:cs typeface="Mangal"/>
                      </a:endParaRPr>
                    </a:p>
                  </a:txBody>
                  <a:tcPr marL="68580" marR="68580" marT="0" marB="0"/>
                </a:tc>
              </a:tr>
            </a:tbl>
          </a:graphicData>
        </a:graphic>
      </p:graphicFrame>
    </p:spTree>
    <p:extLst>
      <p:ext uri="{BB962C8B-B14F-4D97-AF65-F5344CB8AC3E}">
        <p14:creationId xmlns:p14="http://schemas.microsoft.com/office/powerpoint/2010/main" val="38516160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खराब ईवीएम के संबंध में </a:t>
            </a:r>
            <a:r>
              <a:rPr lang="hi-IN" dirty="0" smtClean="0"/>
              <a:t>प्रोटोकॉल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62</a:t>
            </a:fld>
            <a:endParaRPr lang="en"/>
          </a:p>
        </p:txBody>
      </p:sp>
      <p:sp>
        <p:nvSpPr>
          <p:cNvPr id="4" name="Rectangle 3"/>
          <p:cNvSpPr/>
          <p:nvPr/>
        </p:nvSpPr>
        <p:spPr>
          <a:xfrm>
            <a:off x="228600" y="1357848"/>
            <a:ext cx="7848872" cy="2739211"/>
          </a:xfrm>
          <a:prstGeom prst="rect">
            <a:avLst/>
          </a:prstGeom>
        </p:spPr>
        <p:txBody>
          <a:bodyPr wrap="square">
            <a:spAutoFit/>
          </a:bodyPr>
          <a:lstStyle/>
          <a:p>
            <a:r>
              <a:rPr lang="hi-IN" sz="2400" b="1" u="sng" dirty="0" smtClean="0">
                <a:solidFill>
                  <a:schemeClr val="accent6">
                    <a:lumMod val="75000"/>
                  </a:schemeClr>
                </a:solidFill>
                <a:latin typeface="Roboto Condensed"/>
                <a:ea typeface="Roboto Condensed"/>
                <a:cs typeface="+mj-cs"/>
              </a:rPr>
              <a:t>खराब </a:t>
            </a:r>
            <a:r>
              <a:rPr lang="hi-IN" sz="2400" b="1" u="sng" dirty="0">
                <a:solidFill>
                  <a:schemeClr val="accent6">
                    <a:lumMod val="75000"/>
                  </a:schemeClr>
                </a:solidFill>
                <a:latin typeface="Roboto Condensed"/>
                <a:ea typeface="Roboto Condensed"/>
                <a:cs typeface="+mj-cs"/>
              </a:rPr>
              <a:t>ईवीएम</a:t>
            </a:r>
          </a:p>
          <a:p>
            <a:r>
              <a:rPr lang="hi-IN" sz="1600" dirty="0" smtClean="0">
                <a:solidFill>
                  <a:schemeClr val="accent6">
                    <a:lumMod val="75000"/>
                  </a:schemeClr>
                </a:solidFill>
                <a:latin typeface="Roboto Condensed"/>
                <a:ea typeface="Roboto Condensed"/>
                <a:cs typeface="+mj-cs"/>
              </a:rPr>
              <a:t>में वे ईवीएम </a:t>
            </a:r>
            <a:r>
              <a:rPr lang="hi-IN" sz="1600" dirty="0">
                <a:solidFill>
                  <a:schemeClr val="accent6">
                    <a:lumMod val="75000"/>
                  </a:schemeClr>
                </a:solidFill>
                <a:latin typeface="Roboto Condensed"/>
                <a:ea typeface="Roboto Condensed"/>
                <a:cs typeface="+mj-cs"/>
              </a:rPr>
              <a:t>शामिल </a:t>
            </a:r>
            <a:r>
              <a:rPr lang="hi-IN" sz="1600" dirty="0" smtClean="0">
                <a:solidFill>
                  <a:schemeClr val="accent6">
                    <a:lumMod val="75000"/>
                  </a:schemeClr>
                </a:solidFill>
                <a:latin typeface="Roboto Condensed"/>
                <a:ea typeface="Roboto Condensed"/>
                <a:cs typeface="+mj-cs"/>
              </a:rPr>
              <a:t>हैं </a:t>
            </a:r>
            <a:r>
              <a:rPr lang="hi-IN" sz="1600" dirty="0">
                <a:solidFill>
                  <a:schemeClr val="accent6">
                    <a:lumMod val="75000"/>
                  </a:schemeClr>
                </a:solidFill>
                <a:latin typeface="Roboto Condensed"/>
                <a:ea typeface="Roboto Condensed"/>
                <a:cs typeface="+mj-cs"/>
              </a:rPr>
              <a:t>जो किसी भी यांत्रिक, संरचनात्मक या भौतिक दोष जैसे </a:t>
            </a:r>
            <a:r>
              <a:rPr lang="hi-IN" sz="1600" dirty="0" smtClean="0">
                <a:solidFill>
                  <a:schemeClr val="accent6">
                    <a:lumMod val="75000"/>
                  </a:schemeClr>
                </a:solidFill>
                <a:latin typeface="Roboto Condensed"/>
                <a:ea typeface="Roboto Condensed"/>
                <a:cs typeface="+mj-cs"/>
              </a:rPr>
              <a:t>खराब </a:t>
            </a:r>
            <a:r>
              <a:rPr lang="hi-IN" sz="1600" dirty="0">
                <a:solidFill>
                  <a:schemeClr val="accent6">
                    <a:lumMod val="75000"/>
                  </a:schemeClr>
                </a:solidFill>
                <a:latin typeface="Roboto Condensed"/>
                <a:ea typeface="Roboto Condensed"/>
                <a:cs typeface="+mj-cs"/>
              </a:rPr>
              <a:t>स्विच, </a:t>
            </a:r>
            <a:r>
              <a:rPr lang="hi-IN" sz="1600" dirty="0" smtClean="0">
                <a:solidFill>
                  <a:schemeClr val="accent6">
                    <a:lumMod val="75000"/>
                  </a:schemeClr>
                </a:solidFill>
                <a:latin typeface="Roboto Condensed"/>
                <a:ea typeface="Roboto Condensed"/>
                <a:cs typeface="+mj-cs"/>
              </a:rPr>
              <a:t>टूटे हुए </a:t>
            </a:r>
            <a:r>
              <a:rPr lang="hi-IN" sz="1600" dirty="0">
                <a:solidFill>
                  <a:schemeClr val="accent6">
                    <a:lumMod val="75000"/>
                  </a:schemeClr>
                </a:solidFill>
                <a:latin typeface="Roboto Condensed"/>
                <a:ea typeface="Roboto Condensed"/>
                <a:cs typeface="+mj-cs"/>
              </a:rPr>
              <a:t>बटन, </a:t>
            </a:r>
            <a:r>
              <a:rPr lang="hi-IN" sz="1600" dirty="0" smtClean="0">
                <a:solidFill>
                  <a:schemeClr val="accent6">
                    <a:lumMod val="75000"/>
                  </a:schemeClr>
                </a:solidFill>
                <a:latin typeface="Roboto Condensed"/>
                <a:ea typeface="Roboto Condensed"/>
                <a:cs typeface="+mj-cs"/>
              </a:rPr>
              <a:t>गलत कनेक्शन </a:t>
            </a:r>
            <a:r>
              <a:rPr lang="hi-IN" sz="1600" dirty="0">
                <a:solidFill>
                  <a:schemeClr val="accent6">
                    <a:lumMod val="75000"/>
                  </a:schemeClr>
                </a:solidFill>
                <a:latin typeface="Roboto Condensed"/>
                <a:ea typeface="Roboto Condensed"/>
                <a:cs typeface="+mj-cs"/>
              </a:rPr>
              <a:t>इत्यादि के कारण काम करने में विफल </a:t>
            </a:r>
            <a:r>
              <a:rPr lang="hi-IN" sz="1600" dirty="0" smtClean="0">
                <a:solidFill>
                  <a:schemeClr val="accent6">
                    <a:lumMod val="75000"/>
                  </a:schemeClr>
                </a:solidFill>
                <a:latin typeface="Roboto Condensed"/>
                <a:ea typeface="Roboto Condensed"/>
                <a:cs typeface="+mj-cs"/>
              </a:rPr>
              <a:t>रहती हैं</a:t>
            </a:r>
            <a:r>
              <a:rPr lang="hi-IN" sz="1800" dirty="0" smtClean="0">
                <a:solidFill>
                  <a:schemeClr val="accent6">
                    <a:lumMod val="75000"/>
                  </a:schemeClr>
                </a:solidFill>
                <a:latin typeface="Roboto Condensed"/>
                <a:ea typeface="Roboto Condensed"/>
                <a:cs typeface="+mj-cs"/>
              </a:rPr>
              <a:t>। </a:t>
            </a:r>
            <a:r>
              <a:rPr lang="hi-IN" sz="1800" dirty="0">
                <a:solidFill>
                  <a:schemeClr val="accent6">
                    <a:lumMod val="75000"/>
                  </a:schemeClr>
                </a:solidFill>
                <a:latin typeface="Roboto Condensed"/>
                <a:ea typeface="Roboto Condensed"/>
                <a:cs typeface="+mj-cs"/>
              </a:rPr>
              <a:t>हालांकि, ये </a:t>
            </a:r>
            <a:r>
              <a:rPr lang="hi-IN" sz="1800" b="1" u="sng" dirty="0">
                <a:solidFill>
                  <a:srgbClr val="C00000"/>
                </a:solidFill>
                <a:latin typeface="Roboto Condensed"/>
                <a:ea typeface="Roboto Condensed"/>
                <a:cs typeface="+mj-cs"/>
              </a:rPr>
              <a:t>कभी </a:t>
            </a:r>
            <a:r>
              <a:rPr lang="hi-IN" sz="1800" b="1" u="sng" dirty="0" smtClean="0">
                <a:solidFill>
                  <a:srgbClr val="C00000"/>
                </a:solidFill>
                <a:latin typeface="Roboto Condensed"/>
                <a:ea typeface="Roboto Condensed"/>
                <a:cs typeface="+mj-cs"/>
              </a:rPr>
              <a:t>गलत </a:t>
            </a:r>
            <a:r>
              <a:rPr lang="hi-IN" sz="1800" b="1" u="sng" dirty="0">
                <a:solidFill>
                  <a:srgbClr val="C00000"/>
                </a:solidFill>
                <a:latin typeface="Roboto Condensed"/>
                <a:ea typeface="Roboto Condensed"/>
                <a:cs typeface="+mj-cs"/>
              </a:rPr>
              <a:t>परिणाम </a:t>
            </a:r>
            <a:r>
              <a:rPr lang="hi-IN" sz="1800" b="1" u="sng" dirty="0" smtClean="0">
                <a:solidFill>
                  <a:srgbClr val="C00000"/>
                </a:solidFill>
                <a:latin typeface="Roboto Condensed"/>
                <a:ea typeface="Roboto Condensed"/>
                <a:cs typeface="+mj-cs"/>
              </a:rPr>
              <a:t>नहीं देती </a:t>
            </a:r>
            <a:r>
              <a:rPr lang="hi-IN" sz="1800" b="1" u="sng" dirty="0">
                <a:solidFill>
                  <a:srgbClr val="C00000"/>
                </a:solidFill>
                <a:latin typeface="Roboto Condensed"/>
                <a:ea typeface="Roboto Condensed"/>
                <a:cs typeface="+mj-cs"/>
              </a:rPr>
              <a:t>हैं।</a:t>
            </a:r>
            <a:endParaRPr lang="en-US" sz="1800" u="sng" dirty="0">
              <a:solidFill>
                <a:srgbClr val="C00000"/>
              </a:solidFill>
              <a:latin typeface="Roboto Condensed" charset="0"/>
              <a:ea typeface="Roboto Condensed" charset="0"/>
              <a:cs typeface="+mj-cs"/>
            </a:endParaRPr>
          </a:p>
          <a:p>
            <a:pPr marL="347663" indent="-231775">
              <a:buClrTx/>
              <a:buFont typeface="Arial" pitchFamily="34" charset="0"/>
              <a:buChar char="•"/>
            </a:pPr>
            <a:r>
              <a:rPr lang="hi-IN" sz="1600" dirty="0">
                <a:latin typeface="Roboto Condensed" charset="0"/>
                <a:ea typeface="Roboto Condensed" charset="0"/>
                <a:cs typeface="+mj-cs"/>
              </a:rPr>
              <a:t>ईवीएम में खराबियों की </a:t>
            </a:r>
            <a:r>
              <a:rPr lang="hi-IN" sz="1600" dirty="0" smtClean="0">
                <a:latin typeface="Roboto Condensed" charset="0"/>
                <a:ea typeface="Roboto Condensed" charset="0"/>
                <a:cs typeface="+mj-cs"/>
              </a:rPr>
              <a:t>3 बार - एफएलसी, अभ्यर्थी सेटिंग, </a:t>
            </a:r>
            <a:r>
              <a:rPr lang="hi-IN" sz="1600" dirty="0">
                <a:latin typeface="Roboto Condensed" charset="0"/>
                <a:ea typeface="Roboto Condensed" charset="0"/>
                <a:cs typeface="+mj-cs"/>
              </a:rPr>
              <a:t>मतदान शुरू होने से पहले और मतदान के दौरान </a:t>
            </a:r>
            <a:r>
              <a:rPr lang="hi-IN" sz="1600" dirty="0" smtClean="0">
                <a:latin typeface="Roboto Condensed" charset="0"/>
                <a:ea typeface="Roboto Condensed" charset="0"/>
                <a:cs typeface="+mj-cs"/>
              </a:rPr>
              <a:t>जांच </a:t>
            </a:r>
            <a:r>
              <a:rPr lang="hi-IN" sz="1600" dirty="0">
                <a:latin typeface="Roboto Condensed" charset="0"/>
                <a:ea typeface="Roboto Condensed" charset="0"/>
                <a:cs typeface="+mj-cs"/>
              </a:rPr>
              <a:t>की जाती है।</a:t>
            </a:r>
            <a:endParaRPr lang="en-US" sz="1600" dirty="0">
              <a:latin typeface="Roboto Condensed" charset="0"/>
              <a:ea typeface="Roboto Condensed" charset="0"/>
              <a:cs typeface="+mj-cs"/>
            </a:endParaRPr>
          </a:p>
          <a:p>
            <a:pPr marL="347663" indent="-231775">
              <a:buClrTx/>
              <a:buFont typeface="Arial" pitchFamily="34" charset="0"/>
              <a:buChar char="•"/>
            </a:pPr>
            <a:r>
              <a:rPr lang="hi-IN" sz="1600" dirty="0">
                <a:latin typeface="Roboto Condensed" charset="0"/>
                <a:ea typeface="Roboto Condensed" charset="0"/>
                <a:cs typeface="+mj-cs"/>
              </a:rPr>
              <a:t>इन ईवीएम </a:t>
            </a:r>
            <a:r>
              <a:rPr lang="hi-IN" sz="1600" dirty="0" smtClean="0">
                <a:latin typeface="Roboto Condensed" charset="0"/>
                <a:ea typeface="Roboto Condensed" charset="0"/>
                <a:cs typeface="+mj-cs"/>
              </a:rPr>
              <a:t>की क्रमांक संख्याएं </a:t>
            </a:r>
            <a:r>
              <a:rPr lang="hi-IN" sz="1600" dirty="0">
                <a:latin typeface="Roboto Condensed" charset="0"/>
                <a:ea typeface="Roboto Condensed" charset="0"/>
                <a:cs typeface="+mj-cs"/>
              </a:rPr>
              <a:t>और </a:t>
            </a:r>
            <a:r>
              <a:rPr lang="hi-IN" sz="1600" dirty="0" smtClean="0">
                <a:latin typeface="Roboto Condensed" charset="0"/>
                <a:ea typeface="Roboto Condensed" charset="0"/>
                <a:cs typeface="+mj-cs"/>
              </a:rPr>
              <a:t>त्रुटियां नोट की जाती हैं तथा </a:t>
            </a:r>
            <a:r>
              <a:rPr lang="hi-IN" sz="1600" dirty="0">
                <a:latin typeface="Roboto Condensed" charset="0"/>
                <a:ea typeface="Roboto Condensed" charset="0"/>
                <a:cs typeface="+mj-cs"/>
              </a:rPr>
              <a:t>विश्लेषण और मरम्मत के </a:t>
            </a:r>
            <a:r>
              <a:rPr lang="hi-IN" sz="1600" dirty="0" smtClean="0">
                <a:latin typeface="Roboto Condensed" charset="0"/>
                <a:ea typeface="Roboto Condensed" charset="0"/>
                <a:cs typeface="+mj-cs"/>
              </a:rPr>
              <a:t>लिए इन्‍हें ईवीएम </a:t>
            </a:r>
            <a:r>
              <a:rPr lang="hi-IN" sz="1600" dirty="0">
                <a:latin typeface="Roboto Condensed" charset="0"/>
                <a:ea typeface="Roboto Condensed" charset="0"/>
                <a:cs typeface="+mj-cs"/>
              </a:rPr>
              <a:t>निर्माताओं को </a:t>
            </a:r>
            <a:r>
              <a:rPr lang="hi-IN" sz="1600" dirty="0" smtClean="0">
                <a:latin typeface="Roboto Condensed" charset="0"/>
                <a:ea typeface="Roboto Condensed" charset="0"/>
                <a:cs typeface="+mj-cs"/>
              </a:rPr>
              <a:t>भेजा जाता है।</a:t>
            </a:r>
            <a:r>
              <a:rPr lang="en-US" sz="1600" dirty="0" smtClean="0">
                <a:latin typeface="Roboto Condensed" charset="0"/>
                <a:ea typeface="Roboto Condensed" charset="0"/>
                <a:cs typeface="+mj-cs"/>
              </a:rPr>
              <a:t> </a:t>
            </a:r>
            <a:endParaRPr lang="en-US" sz="1600" dirty="0">
              <a:latin typeface="Roboto Condensed" charset="0"/>
              <a:ea typeface="Roboto Condensed" charset="0"/>
              <a:cs typeface="+mj-cs"/>
            </a:endParaRPr>
          </a:p>
          <a:p>
            <a:pPr marL="347663" indent="-231775">
              <a:buClrTx/>
              <a:buFont typeface="Arial" pitchFamily="34" charset="0"/>
              <a:buChar char="•"/>
            </a:pPr>
            <a:r>
              <a:rPr lang="hi-IN" sz="1600" dirty="0" smtClean="0">
                <a:latin typeface="Roboto Condensed" charset="0"/>
                <a:ea typeface="Roboto Condensed" charset="0"/>
                <a:cs typeface="+mj-cs"/>
              </a:rPr>
              <a:t>मरम्मत </a:t>
            </a:r>
            <a:r>
              <a:rPr lang="hi-IN" sz="1600" dirty="0">
                <a:latin typeface="Roboto Condensed" charset="0"/>
                <a:ea typeface="Roboto Condensed" charset="0"/>
                <a:cs typeface="+mj-cs"/>
              </a:rPr>
              <a:t>के दौरान </a:t>
            </a:r>
            <a:r>
              <a:rPr lang="hi-IN" sz="1600" dirty="0" smtClean="0">
                <a:latin typeface="Roboto Condensed" charset="0"/>
                <a:ea typeface="Roboto Condensed" charset="0"/>
                <a:cs typeface="+mj-cs"/>
              </a:rPr>
              <a:t>निर्माता उन्हीं सुरक्षात्मक</a:t>
            </a:r>
            <a:r>
              <a:rPr lang="hi-IN" sz="1600" dirty="0">
                <a:latin typeface="Roboto Condensed" charset="0"/>
                <a:ea typeface="Roboto Condensed" charset="0"/>
                <a:cs typeface="+mj-cs"/>
              </a:rPr>
              <a:t> प्रोटोकॉल का पालन करते हैं</a:t>
            </a:r>
            <a:r>
              <a:rPr lang="hi-IN" sz="1600" dirty="0" smtClean="0">
                <a:latin typeface="Roboto Condensed" charset="0"/>
                <a:ea typeface="Roboto Condensed" charset="0"/>
                <a:cs typeface="+mj-cs"/>
              </a:rPr>
              <a:t> जिनका नई </a:t>
            </a:r>
            <a:r>
              <a:rPr lang="hi-IN" sz="1600" dirty="0">
                <a:latin typeface="Roboto Condensed" charset="0"/>
                <a:ea typeface="Roboto Condensed" charset="0"/>
                <a:cs typeface="+mj-cs"/>
              </a:rPr>
              <a:t>ईवीएम के निर्माण के </a:t>
            </a:r>
            <a:r>
              <a:rPr lang="hi-IN" sz="1600" dirty="0" smtClean="0">
                <a:latin typeface="Roboto Condensed" charset="0"/>
                <a:ea typeface="Roboto Condensed" charset="0"/>
                <a:cs typeface="+mj-cs"/>
              </a:rPr>
              <a:t>समय पालन किया जाता है।</a:t>
            </a:r>
            <a:endParaRPr lang="en-US" sz="1600" dirty="0">
              <a:latin typeface="Roboto Condensed" charset="0"/>
              <a:ea typeface="Roboto Condensed" charset="0"/>
              <a:cs typeface="+mj-cs"/>
            </a:endParaRPr>
          </a:p>
        </p:txBody>
      </p:sp>
    </p:spTree>
    <p:extLst>
      <p:ext uri="{BB962C8B-B14F-4D97-AF65-F5344CB8AC3E}">
        <p14:creationId xmlns:p14="http://schemas.microsoft.com/office/powerpoint/2010/main" val="5678403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a:r>
              <a:rPr lang="hi-IN" dirty="0" smtClean="0"/>
              <a:t>पूर्व निर्णय </a:t>
            </a: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63</a:t>
            </a:fld>
            <a:endParaRPr lang="en"/>
          </a:p>
        </p:txBody>
      </p:sp>
      <p:sp>
        <p:nvSpPr>
          <p:cNvPr id="2" name="Subtitle 1"/>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18197049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निर्णय</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64</a:t>
            </a:fld>
            <a:endParaRPr lang="en"/>
          </a:p>
        </p:txBody>
      </p:sp>
      <p:sp>
        <p:nvSpPr>
          <p:cNvPr id="4" name="Rectangle 3"/>
          <p:cNvSpPr/>
          <p:nvPr/>
        </p:nvSpPr>
        <p:spPr>
          <a:xfrm>
            <a:off x="600501" y="1414442"/>
            <a:ext cx="7715915" cy="3447098"/>
          </a:xfrm>
          <a:prstGeom prst="rect">
            <a:avLst/>
          </a:prstGeom>
        </p:spPr>
        <p:txBody>
          <a:bodyPr wrap="square">
            <a:spAutoFit/>
          </a:bodyPr>
          <a:lstStyle/>
          <a:p>
            <a:pPr algn="just">
              <a:buFont typeface="Wingdings" pitchFamily="2" charset="2"/>
              <a:buChar char="q"/>
            </a:pPr>
            <a:r>
              <a:rPr lang="hi-IN" sz="1800" b="1" dirty="0" smtClean="0">
                <a:cs typeface="+mj-cs"/>
              </a:rPr>
              <a:t>मद्रास उच्‍च न्‍यायालय 2001</a:t>
            </a:r>
            <a:endParaRPr lang="en-IN" sz="1800" dirty="0">
              <a:cs typeface="+mj-cs"/>
            </a:endParaRPr>
          </a:p>
          <a:p>
            <a:pPr algn="just"/>
            <a:r>
              <a:rPr lang="en-IN" sz="1800" i="1" dirty="0">
                <a:cs typeface="+mj-cs"/>
              </a:rPr>
              <a:t> </a:t>
            </a:r>
            <a:r>
              <a:rPr lang="en-US" sz="1800" i="1" dirty="0" smtClean="0">
                <a:cs typeface="+mj-cs"/>
              </a:rPr>
              <a:t>“</a:t>
            </a:r>
            <a:r>
              <a:rPr lang="hi-IN" sz="1800" i="1" dirty="0" smtClean="0">
                <a:cs typeface="+mj-cs"/>
              </a:rPr>
              <a:t>यहां किसी प्रकार के वायरस या बग के उत्‍पन्‍न होने का प्रश्‍न ही नहीं उठता क्‍योंकि ईवीएम की तुलना व्‍यक्तिगत कम्‍प्‍यूटर से नहीं की जा सकती है।</a:t>
            </a:r>
            <a:r>
              <a:rPr lang="en-US" sz="1800" i="1" dirty="0" smtClean="0">
                <a:cs typeface="+mj-cs"/>
              </a:rPr>
              <a:t>”</a:t>
            </a:r>
            <a:endParaRPr lang="en-IN" sz="1800" i="1" dirty="0">
              <a:cs typeface="+mj-cs"/>
            </a:endParaRPr>
          </a:p>
          <a:p>
            <a:pPr algn="just"/>
            <a:endParaRPr lang="en-IN" sz="200" b="1" dirty="0">
              <a:cs typeface="+mj-cs"/>
            </a:endParaRPr>
          </a:p>
          <a:p>
            <a:pPr algn="just">
              <a:buFont typeface="Wingdings" pitchFamily="2" charset="2"/>
              <a:buChar char="q"/>
            </a:pPr>
            <a:r>
              <a:rPr lang="hi-IN" sz="1800" b="1" dirty="0" smtClean="0">
                <a:cs typeface="+mj-cs"/>
              </a:rPr>
              <a:t>कर्नाटक उच्‍च न्‍यायालय 1999 </a:t>
            </a:r>
            <a:endParaRPr lang="en-IN" sz="1800" dirty="0">
              <a:cs typeface="+mj-cs"/>
            </a:endParaRPr>
          </a:p>
          <a:p>
            <a:pPr algn="just"/>
            <a:r>
              <a:rPr lang="en-IN" sz="1800" b="1" i="1" dirty="0" smtClean="0">
                <a:cs typeface="+mj-cs"/>
              </a:rPr>
              <a:t>‘</a:t>
            </a:r>
            <a:r>
              <a:rPr lang="hi-IN" sz="1800" b="1" i="1" dirty="0" smtClean="0">
                <a:cs typeface="+mj-cs"/>
              </a:rPr>
              <a:t>यह आविष्‍कार नि:संदेह रुप से इलेक्‍ट्रॉनिक्‍स और कम्‍प्‍यूटर प्रौद्योगिकी में एक बड़ी उपलब्धि है तथा यह राष्‍ट्रीय गौरव का विषय है।</a:t>
            </a:r>
            <a:r>
              <a:rPr lang="en-IN" sz="1800" b="1" i="1" dirty="0" smtClean="0">
                <a:cs typeface="+mj-cs"/>
              </a:rPr>
              <a:t>’</a:t>
            </a:r>
            <a:endParaRPr lang="hi-IN" sz="1800" b="1" i="1" dirty="0" smtClean="0">
              <a:cs typeface="+mj-cs"/>
            </a:endParaRPr>
          </a:p>
          <a:p>
            <a:pPr algn="just">
              <a:buFont typeface="Wingdings" pitchFamily="2" charset="2"/>
              <a:buChar char="q"/>
            </a:pPr>
            <a:r>
              <a:rPr lang="hi-IN" sz="1800" b="1" dirty="0"/>
              <a:t>केरल उच्‍च न्‍यायालय </a:t>
            </a:r>
            <a:r>
              <a:rPr lang="en-IN" sz="1800" b="1" dirty="0"/>
              <a:t>2002</a:t>
            </a:r>
            <a:endParaRPr lang="en-IN" sz="1800" dirty="0"/>
          </a:p>
          <a:p>
            <a:pPr algn="just"/>
            <a:r>
              <a:rPr lang="hi-IN" sz="1800" dirty="0"/>
              <a:t>एक निर्वाचन याचिका में उच्‍च न्‍यायालय ने प्रतिरुपणकर्ताओं द्वारा डाले गए मतों का पता लगाने के तन्‍त्र की दक्षता पर अपनी प्रशंसा रिकॉर्ड की। वर्ष 2003 में माननीय उच्‍चतम न्‍यायालय द्वारा इसे समर्थित किया गया। </a:t>
            </a:r>
            <a:endParaRPr lang="en-IN" sz="1800" b="1" dirty="0"/>
          </a:p>
          <a:p>
            <a:pPr algn="just"/>
            <a:endParaRPr lang="en-IN" sz="1800" b="1" i="1" dirty="0">
              <a:cs typeface="+mj-cs"/>
            </a:endParaRPr>
          </a:p>
          <a:p>
            <a:endParaRPr lang="en-US" sz="1800" dirty="0">
              <a:latin typeface="Roboto Condensed" charset="0"/>
              <a:ea typeface="Roboto Condensed" charset="0"/>
              <a:cs typeface="+mj-cs"/>
            </a:endParaRPr>
          </a:p>
        </p:txBody>
      </p:sp>
    </p:spTree>
    <p:extLst>
      <p:ext uri="{BB962C8B-B14F-4D97-AF65-F5344CB8AC3E}">
        <p14:creationId xmlns:p14="http://schemas.microsoft.com/office/powerpoint/2010/main" val="6835991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फारेंसिक जांच और सुरक्षित भंडारण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65</a:t>
            </a:fld>
            <a:endParaRPr lang="en"/>
          </a:p>
        </p:txBody>
      </p:sp>
      <p:sp>
        <p:nvSpPr>
          <p:cNvPr id="4" name="Rectangle 3"/>
          <p:cNvSpPr/>
          <p:nvPr/>
        </p:nvSpPr>
        <p:spPr>
          <a:xfrm>
            <a:off x="600501" y="1958518"/>
            <a:ext cx="7715915" cy="3416320"/>
          </a:xfrm>
          <a:prstGeom prst="rect">
            <a:avLst/>
          </a:prstGeom>
        </p:spPr>
        <p:txBody>
          <a:bodyPr wrap="square">
            <a:spAutoFit/>
          </a:bodyPr>
          <a:lstStyle/>
          <a:p>
            <a:pPr algn="just">
              <a:buFont typeface="Wingdings" pitchFamily="2" charset="2"/>
              <a:buChar char="q"/>
            </a:pPr>
            <a:r>
              <a:rPr lang="hi-IN" sz="1800" b="1" dirty="0" smtClean="0">
                <a:cs typeface="+mj-cs"/>
              </a:rPr>
              <a:t>बॉम्‍बे उच्‍च न्‍यायालय: आदेश दिनांक 23.02.2018 </a:t>
            </a:r>
            <a:endParaRPr lang="en-IN" sz="1800" dirty="0" smtClean="0">
              <a:cs typeface="+mj-cs"/>
            </a:endParaRPr>
          </a:p>
          <a:p>
            <a:pPr algn="just"/>
            <a:r>
              <a:rPr lang="hi-IN" sz="1800" dirty="0" smtClean="0">
                <a:cs typeface="+mj-cs"/>
              </a:rPr>
              <a:t>बॉम्‍बे उच्‍च न्‍यायालय ने किसी भी प्रकार की हेराफेरी इत्‍यादि की जांच के लिए सेन्‍ट्रल फारेंसिक साइन्‍स लेबोरेट्री</a:t>
            </a:r>
            <a:r>
              <a:rPr lang="en-IN" sz="1800" dirty="0" smtClean="0">
                <a:cs typeface="+mj-cs"/>
              </a:rPr>
              <a:t> (CFSL)</a:t>
            </a:r>
            <a:r>
              <a:rPr lang="hi-IN" sz="1800" dirty="0" smtClean="0">
                <a:cs typeface="+mj-cs"/>
              </a:rPr>
              <a:t>, हैदराबाद से ईवीएम के विस्‍तृत </a:t>
            </a:r>
            <a:r>
              <a:rPr lang="hi-IN" sz="1800" b="1" dirty="0" smtClean="0">
                <a:cs typeface="+mj-cs"/>
              </a:rPr>
              <a:t>फारेंसिक परीक्षण </a:t>
            </a:r>
            <a:r>
              <a:rPr lang="hi-IN" sz="1800" dirty="0" smtClean="0">
                <a:cs typeface="+mj-cs"/>
              </a:rPr>
              <a:t>का आदेश दिया था। सीएफएसएल की रिपोर्ट ने ईवीएम में किसी भी प्रकार की छेड़छाड़, बदलाव और हेराफेरी से स्‍पष्‍ट रूप से इंकार किया।</a:t>
            </a:r>
            <a:endParaRPr lang="en-IN" sz="1800" dirty="0" smtClean="0">
              <a:cs typeface="+mj-cs"/>
            </a:endParaRPr>
          </a:p>
          <a:p>
            <a:pPr algn="just">
              <a:buFont typeface="Wingdings" pitchFamily="2" charset="2"/>
              <a:buChar char="q"/>
            </a:pPr>
            <a:r>
              <a:rPr lang="en-IN" sz="1800" b="1" dirty="0" smtClean="0">
                <a:cs typeface="+mj-cs"/>
              </a:rPr>
              <a:t> </a:t>
            </a:r>
            <a:r>
              <a:rPr lang="hi-IN" sz="1800" dirty="0" smtClean="0">
                <a:cs typeface="+mj-cs"/>
              </a:rPr>
              <a:t>मध्‍य प्रदेश उच्‍च न्‍यायालय: </a:t>
            </a:r>
            <a:r>
              <a:rPr lang="hi-IN" sz="1800" b="1" dirty="0">
                <a:cs typeface="+mj-cs"/>
              </a:rPr>
              <a:t>आदेश दिनांक 05.12.2018 </a:t>
            </a:r>
          </a:p>
          <a:p>
            <a:pPr algn="just"/>
            <a:r>
              <a:rPr lang="hi-IN" sz="1800" dirty="0">
                <a:latin typeface="Roboto Condensed" charset="0"/>
                <a:ea typeface="Roboto Condensed" charset="0"/>
                <a:cs typeface="+mj-cs"/>
              </a:rPr>
              <a:t>रिट याचिका (सिविल) सं. 28016/2018- नरेश सराफ बनाम ईसीआई एवं अन्‍य में, माननीय मध्‍य प्रदेश उच्‍च न्‍यायालय ने ईसीआई द्वारा स्‍थापित ईवीएम और वीवीपीएटी के लिए सुरक्षा और भण्‍डारण प्रोटोकॉल पर अपनी संतुष्टि व्‍यक्‍त की और किसी भी प्रकार के बदलाव के लिए निदेश देने सम्‍बन्‍धी याचिका को खारिज कर दिया। </a:t>
            </a:r>
            <a:endParaRPr lang="en-US" sz="1800" dirty="0">
              <a:latin typeface="Roboto Condensed" charset="0"/>
              <a:ea typeface="Roboto Condensed" charset="0"/>
              <a:cs typeface="+mj-cs"/>
            </a:endParaRPr>
          </a:p>
          <a:p>
            <a:pPr algn="just"/>
            <a:endParaRPr lang="en-US" sz="1800" dirty="0">
              <a:latin typeface="Roboto Condensed" charset="0"/>
              <a:ea typeface="Roboto Condensed" charset="0"/>
              <a:cs typeface="+mj-cs"/>
            </a:endParaRPr>
          </a:p>
        </p:txBody>
      </p:sp>
    </p:spTree>
    <p:extLst>
      <p:ext uri="{BB962C8B-B14F-4D97-AF65-F5344CB8AC3E}">
        <p14:creationId xmlns:p14="http://schemas.microsoft.com/office/powerpoint/2010/main" val="6835991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274" y="392575"/>
            <a:ext cx="5586525" cy="766200"/>
          </a:xfrm>
        </p:spPr>
        <p:txBody>
          <a:bodyPr/>
          <a:lstStyle/>
          <a:p>
            <a:r>
              <a:rPr lang="hi-IN" dirty="0" smtClean="0">
                <a:cs typeface="+mj-cs"/>
              </a:rPr>
              <a:t>माननीय उच्‍चतम न्‍यायालय: मतपत्र अनुरोध को खारिज किया गया </a:t>
            </a:r>
            <a:endParaRPr lang="en-IN" dirty="0">
              <a:cs typeface="+mj-cs"/>
            </a:endParaRPr>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66</a:t>
            </a:fld>
            <a:endParaRPr lang="en"/>
          </a:p>
        </p:txBody>
      </p:sp>
      <p:sp>
        <p:nvSpPr>
          <p:cNvPr id="4" name="Rectangle 3"/>
          <p:cNvSpPr/>
          <p:nvPr/>
        </p:nvSpPr>
        <p:spPr>
          <a:xfrm>
            <a:off x="600501" y="1581150"/>
            <a:ext cx="7715915" cy="3416320"/>
          </a:xfrm>
          <a:prstGeom prst="rect">
            <a:avLst/>
          </a:prstGeom>
        </p:spPr>
        <p:txBody>
          <a:bodyPr wrap="square">
            <a:spAutoFit/>
          </a:bodyPr>
          <a:lstStyle/>
          <a:p>
            <a:pPr algn="just">
              <a:buFont typeface="Wingdings" pitchFamily="2" charset="2"/>
              <a:buChar char="v"/>
            </a:pPr>
            <a:r>
              <a:rPr lang="en-IN" sz="1800" b="1" dirty="0" smtClean="0"/>
              <a:t> </a:t>
            </a:r>
            <a:r>
              <a:rPr lang="hi-IN" sz="1800" b="1" dirty="0" smtClean="0"/>
              <a:t>आदेश दिनांक 22.11.2018 </a:t>
            </a:r>
            <a:endParaRPr lang="en-IN" sz="1800" dirty="0"/>
          </a:p>
          <a:p>
            <a:pPr algn="just"/>
            <a:r>
              <a:rPr lang="hi-IN" sz="1800" dirty="0" smtClean="0">
                <a:cs typeface="+mj-cs"/>
              </a:rPr>
              <a:t>रिट याचिका (सिविल) सं. 1332/2018 न्‍याय भूमि एवं अन्‍य बनाम ईसीआई के मामले में माननीय उच्‍चतम न्‍यायालय ने मत पत्र प्रणाली वापस लाने के अनुरोध  सम्‍बन्‍धी याचिका को खारिज कर दिया।</a:t>
            </a:r>
            <a:endParaRPr lang="en-IN" sz="1800" dirty="0" smtClean="0">
              <a:cs typeface="+mj-cs"/>
            </a:endParaRPr>
          </a:p>
          <a:p>
            <a:pPr algn="just"/>
            <a:endParaRPr lang="en-IN" sz="1800" dirty="0" smtClean="0">
              <a:cs typeface="+mj-cs"/>
            </a:endParaRPr>
          </a:p>
          <a:p>
            <a:pPr algn="just"/>
            <a:r>
              <a:rPr lang="hi-IN" sz="1800" dirty="0">
                <a:cs typeface="+mj-cs"/>
              </a:rPr>
              <a:t>काउंसल </a:t>
            </a:r>
            <a:r>
              <a:rPr lang="hi-IN" sz="1800" dirty="0" smtClean="0">
                <a:cs typeface="+mj-cs"/>
              </a:rPr>
              <a:t>को सुनने के बाद, न्‍यायालय ने निम्‍नलिखित </a:t>
            </a:r>
            <a:r>
              <a:rPr lang="hi-IN" sz="1800" b="1" dirty="0" smtClean="0">
                <a:cs typeface="+mj-cs"/>
              </a:rPr>
              <a:t>आदेश </a:t>
            </a:r>
            <a:r>
              <a:rPr lang="hi-IN" sz="1800" dirty="0" smtClean="0">
                <a:cs typeface="+mj-cs"/>
              </a:rPr>
              <a:t>दिया- </a:t>
            </a:r>
            <a:endParaRPr lang="en-IN" sz="1800" dirty="0" smtClean="0">
              <a:cs typeface="+mj-cs"/>
            </a:endParaRPr>
          </a:p>
          <a:p>
            <a:pPr algn="just"/>
            <a:endParaRPr lang="hi-IN" sz="1800" dirty="0" smtClean="0">
              <a:cs typeface="+mj-cs"/>
            </a:endParaRPr>
          </a:p>
          <a:p>
            <a:pPr algn="just"/>
            <a:r>
              <a:rPr lang="en-IN" sz="1800" dirty="0" smtClean="0">
                <a:cs typeface="+mj-cs"/>
              </a:rPr>
              <a:t>“</a:t>
            </a:r>
            <a:r>
              <a:rPr lang="hi-IN" sz="1800" dirty="0" smtClean="0">
                <a:cs typeface="+mj-cs"/>
              </a:rPr>
              <a:t>याचिकादाताओं के लिए विद्वान काउंसल को सुनने और संगत सामग्री का अवलोकन करने पर, हम रिट याचिका पर कार्रवाई करने के लिए तैयार नहीं हैं। तदनुसार, उसे खारिज किया जाता है।</a:t>
            </a:r>
            <a:r>
              <a:rPr lang="en-IN" sz="1800" dirty="0" smtClean="0">
                <a:cs typeface="+mj-cs"/>
              </a:rPr>
              <a:t>”</a:t>
            </a:r>
            <a:r>
              <a:rPr lang="hi-IN" sz="1800" dirty="0" smtClean="0">
                <a:cs typeface="+mj-cs"/>
              </a:rPr>
              <a:t>  </a:t>
            </a:r>
            <a:endParaRPr lang="en-IN" sz="1800" dirty="0" smtClean="0">
              <a:cs typeface="+mj-cs"/>
            </a:endParaRPr>
          </a:p>
          <a:p>
            <a:pPr algn="just"/>
            <a:endParaRPr lang="en-IN" sz="1800" dirty="0">
              <a:latin typeface="Roboto Condensed" charset="0"/>
              <a:ea typeface="Roboto Condensed" charset="0"/>
              <a:cs typeface="+mj-cs"/>
            </a:endParaRPr>
          </a:p>
          <a:p>
            <a:pPr algn="just"/>
            <a:endParaRPr lang="en-US" sz="1800" dirty="0">
              <a:latin typeface="Roboto Condensed" charset="0"/>
              <a:ea typeface="Roboto Condensed" charset="0"/>
            </a:endParaRPr>
          </a:p>
        </p:txBody>
      </p:sp>
    </p:spTree>
    <p:extLst>
      <p:ext uri="{BB962C8B-B14F-4D97-AF65-F5344CB8AC3E}">
        <p14:creationId xmlns:p14="http://schemas.microsoft.com/office/powerpoint/2010/main" val="6835991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92575"/>
            <a:ext cx="5976664" cy="766200"/>
          </a:xfrm>
        </p:spPr>
        <p:txBody>
          <a:bodyPr/>
          <a:lstStyle/>
          <a:p>
            <a:r>
              <a:rPr lang="hi-IN" dirty="0"/>
              <a:t>वीवीपीएटी गणना पर माननीय उच्चतम न्यायालय </a:t>
            </a:r>
            <a:r>
              <a:rPr lang="en-IN" dirty="0"/>
              <a:t/>
            </a:r>
            <a:br>
              <a:rPr lang="en-IN" dirty="0"/>
            </a:b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67</a:t>
            </a:fld>
            <a:endParaRPr lang="e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7614"/>
            <a:ext cx="7560840" cy="33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899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485166"/>
            <a:ext cx="4094400" cy="2462848"/>
          </a:xfrm>
          <a:prstGeom prst="rect">
            <a:avLst/>
          </a:prstGeom>
        </p:spPr>
        <p:txBody>
          <a:bodyPr lIns="91425" tIns="91425" rIns="91425" bIns="91425" anchor="b" anchorCtr="0">
            <a:noAutofit/>
          </a:bodyPr>
          <a:lstStyle/>
          <a:p>
            <a:r>
              <a:rPr lang="en-IN" dirty="0" smtClean="0"/>
              <a:t/>
            </a:r>
            <a:br>
              <a:rPr lang="en-IN" dirty="0" smtClean="0"/>
            </a:br>
            <a:r>
              <a:rPr lang="en-IN" dirty="0" smtClean="0"/>
              <a:t/>
            </a:r>
            <a:br>
              <a:rPr lang="en-IN" dirty="0" smtClean="0"/>
            </a:br>
            <a:r>
              <a:rPr lang="en-IN" dirty="0" smtClean="0"/>
              <a:t/>
            </a:r>
            <a:br>
              <a:rPr lang="en-IN" dirty="0" smtClean="0"/>
            </a:br>
            <a:r>
              <a:rPr lang="hi-IN" sz="3200" dirty="0" smtClean="0"/>
              <a:t>वोटर वेरिफाएबल पेपर ऑडिट ट्रेल </a:t>
            </a:r>
            <a:r>
              <a:rPr lang="en-IN" dirty="0" smtClean="0"/>
              <a:t>(</a:t>
            </a:r>
            <a:r>
              <a:rPr lang="hi-IN" dirty="0" smtClean="0"/>
              <a:t>वीवीपीएटी</a:t>
            </a:r>
            <a:r>
              <a:rPr lang="en-IN" dirty="0" smtClean="0"/>
              <a:t>)</a:t>
            </a:r>
            <a:br>
              <a:rPr lang="en-IN" dirty="0" smtClean="0"/>
            </a:br>
            <a:endParaRPr lang="en"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68</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12592050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i-IN" dirty="0" smtClean="0"/>
              <a:t>वीवीपीएटी</a:t>
            </a:r>
            <a:r>
              <a:rPr lang="en-IN" dirty="0" smtClean="0"/>
              <a:t> </a:t>
            </a:r>
            <a:endParaRPr lang="en-IN" dirty="0"/>
          </a:p>
        </p:txBody>
      </p:sp>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69</a:t>
            </a:fld>
            <a:endParaRPr lang="en"/>
          </a:p>
        </p:txBody>
      </p:sp>
      <p:pic>
        <p:nvPicPr>
          <p:cNvPr id="3" name="Picture 3"/>
          <p:cNvPicPr>
            <a:picLocks noChangeAspect="1" noChangeArrowheads="1"/>
          </p:cNvPicPr>
          <p:nvPr/>
        </p:nvPicPr>
        <p:blipFill>
          <a:blip r:embed="rId2"/>
          <a:srcRect/>
          <a:stretch>
            <a:fillRect/>
          </a:stretch>
        </p:blipFill>
        <p:spPr bwMode="auto">
          <a:xfrm>
            <a:off x="125561" y="1419622"/>
            <a:ext cx="4302423" cy="2304256"/>
          </a:xfrm>
          <a:prstGeom prst="rect">
            <a:avLst/>
          </a:prstGeom>
          <a:ln>
            <a:noFill/>
          </a:ln>
          <a:effectLst>
            <a:outerShdw blurRad="292100" dist="139700" dir="2700000" algn="tl" rotWithShape="0">
              <a:srgbClr val="333333">
                <a:alpha val="65000"/>
              </a:srgbClr>
            </a:outerShdw>
          </a:effectLst>
        </p:spPr>
      </p:pic>
      <p:pic>
        <p:nvPicPr>
          <p:cNvPr id="4" name="Picture 1" descr="Untitled.jpg"/>
          <p:cNvPicPr>
            <a:picLocks noChangeAspect="1" noChangeArrowheads="1"/>
          </p:cNvPicPr>
          <p:nvPr/>
        </p:nvPicPr>
        <p:blipFill>
          <a:blip r:embed="rId3"/>
          <a:srcRect/>
          <a:stretch>
            <a:fillRect/>
          </a:stretch>
        </p:blipFill>
        <p:spPr bwMode="auto">
          <a:xfrm>
            <a:off x="5292080" y="1419622"/>
            <a:ext cx="3088107" cy="2316080"/>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a:xfrm>
            <a:off x="107504" y="3816424"/>
            <a:ext cx="6408712" cy="120359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hi-IN" sz="2400" b="1" dirty="0" smtClean="0">
                <a:solidFill>
                  <a:schemeClr val="accent1">
                    <a:lumMod val="50000"/>
                  </a:schemeClr>
                </a:solidFill>
              </a:rPr>
              <a:t>वीवीपीएटी</a:t>
            </a:r>
            <a:r>
              <a:rPr lang="en-IN" sz="2400" b="1" dirty="0" smtClean="0">
                <a:solidFill>
                  <a:schemeClr val="accent1">
                    <a:lumMod val="50000"/>
                  </a:schemeClr>
                </a:solidFill>
              </a:rPr>
              <a:t>-</a:t>
            </a:r>
            <a:r>
              <a:rPr lang="en-IN" sz="2400" b="1" dirty="0" smtClean="0"/>
              <a:t> </a:t>
            </a:r>
            <a:r>
              <a:rPr lang="hi-IN" sz="2400" b="1" dirty="0" smtClean="0">
                <a:solidFill>
                  <a:schemeClr val="tx1"/>
                </a:solidFill>
                <a:latin typeface="Roboto Condensed"/>
              </a:rPr>
              <a:t>मतदाताओं को य‍ह सत्‍यापित करने की अनुमति देती है कि उनका मत उनकी इच्‍छानुसार डाला गया है। </a:t>
            </a:r>
            <a:endParaRPr lang="en-IN" sz="2400" b="1" dirty="0"/>
          </a:p>
        </p:txBody>
      </p:sp>
    </p:spTree>
    <p:extLst>
      <p:ext uri="{BB962C8B-B14F-4D97-AF65-F5344CB8AC3E}">
        <p14:creationId xmlns:p14="http://schemas.microsoft.com/office/powerpoint/2010/main" val="1762562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sz="1800" dirty="0"/>
              <a:t>विगत </a:t>
            </a:r>
            <a:r>
              <a:rPr lang="hi-IN" sz="1800" dirty="0" smtClean="0"/>
              <a:t>टीईसी </a:t>
            </a:r>
            <a:endParaRPr lang="en-US" sz="1800"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a:t>
            </a:fld>
            <a:endParaRPr lang="en"/>
          </a:p>
        </p:txBody>
      </p:sp>
      <p:sp>
        <p:nvSpPr>
          <p:cNvPr id="4" name="Rectangle 3"/>
          <p:cNvSpPr/>
          <p:nvPr/>
        </p:nvSpPr>
        <p:spPr>
          <a:xfrm>
            <a:off x="381000" y="1581150"/>
            <a:ext cx="8458200" cy="2569934"/>
          </a:xfrm>
          <a:prstGeom prst="rect">
            <a:avLst/>
          </a:prstGeom>
        </p:spPr>
        <p:txBody>
          <a:bodyPr wrap="square">
            <a:spAutoFit/>
          </a:bodyPr>
          <a:lstStyle/>
          <a:p>
            <a:pPr marL="228600" algn="just"/>
            <a:r>
              <a:rPr lang="hi-IN" b="1" dirty="0">
                <a:latin typeface="Roboto Condensed"/>
                <a:ea typeface="Cambria" panose="02040503050406030204" pitchFamily="18" charset="0"/>
                <a:cs typeface="Arial" panose="020B0604020202020204" pitchFamily="34" charset="0"/>
              </a:rPr>
              <a:t>ईवीएम </a:t>
            </a:r>
            <a:r>
              <a:rPr lang="hi-IN" b="1" dirty="0" smtClean="0">
                <a:latin typeface="Roboto Condensed"/>
                <a:ea typeface="Cambria" panose="02040503050406030204" pitchFamily="18" charset="0"/>
                <a:cs typeface="Arial" panose="020B0604020202020204" pitchFamily="34" charset="0"/>
              </a:rPr>
              <a:t>संबंधी प्रथम तकनीकी विशेषज्ञ समिति की सरंचना</a:t>
            </a:r>
            <a:r>
              <a:rPr lang="en-IN" b="1" dirty="0" smtClean="0">
                <a:latin typeface="Roboto Condensed"/>
                <a:ea typeface="Cambria" panose="02040503050406030204" pitchFamily="18" charset="0"/>
                <a:cs typeface="Arial" panose="020B0604020202020204" pitchFamily="34" charset="0"/>
              </a:rPr>
              <a:t>– 1990</a:t>
            </a:r>
          </a:p>
          <a:p>
            <a:pPr marL="228600" algn="just"/>
            <a:endParaRPr lang="en-IN" sz="1050" b="1" dirty="0">
              <a:effectLst/>
              <a:latin typeface="Roboto Condensed"/>
              <a:ea typeface="Calibri" panose="020F0502020204030204" pitchFamily="34" charset="0"/>
              <a:cs typeface="Arial" panose="020B0604020202020204" pitchFamily="34" charset="0"/>
            </a:endParaRPr>
          </a:p>
          <a:p>
            <a:pPr marL="571500" lvl="1" indent="-342900" algn="just">
              <a:buAutoNum type="arabicPeriod"/>
            </a:pPr>
            <a:r>
              <a:rPr lang="hi-IN" dirty="0" smtClean="0">
                <a:latin typeface="Roboto Condensed"/>
              </a:rPr>
              <a:t>प्रोफेसर एस.सम्पत, अध्यक्ष, तकनीकी सलाहकारी समिति, रक्षा अनुसंधान एवं विकास संगठन (डीआरडीओ), रक्षा मंत्रालय  </a:t>
            </a:r>
            <a:endParaRPr lang="en-IN" dirty="0" smtClean="0">
              <a:latin typeface="Roboto Condensed"/>
            </a:endParaRPr>
          </a:p>
          <a:p>
            <a:pPr marL="571500" lvl="1" indent="-342900" algn="just">
              <a:buAutoNum type="arabicPeriod"/>
            </a:pPr>
            <a:r>
              <a:rPr lang="hi-IN" dirty="0" smtClean="0">
                <a:latin typeface="Roboto Condensed"/>
              </a:rPr>
              <a:t>आईआईटी, दिल्ली के प्रोफेसर पीवी इंद्रेसन </a:t>
            </a:r>
            <a:r>
              <a:rPr lang="en-IN" dirty="0" smtClean="0">
                <a:latin typeface="Roboto Condensed"/>
              </a:rPr>
              <a:t> </a:t>
            </a:r>
          </a:p>
          <a:p>
            <a:pPr marL="571500" lvl="1" indent="-342900" algn="just">
              <a:buAutoNum type="arabicPeriod"/>
            </a:pPr>
            <a:r>
              <a:rPr lang="hi-IN" dirty="0" smtClean="0">
                <a:latin typeface="Roboto Condensed"/>
              </a:rPr>
              <a:t>डा. राव सी. कसाराबाडा, निदेशक, इलेक्ट्रॉनिक अनुसंधान एवं विकास केंद्र (ईआरडीसी) </a:t>
            </a:r>
            <a:endParaRPr lang="en-IN" dirty="0" smtClean="0">
              <a:latin typeface="Roboto Condensed"/>
            </a:endParaRPr>
          </a:p>
          <a:p>
            <a:pPr marL="571500" lvl="1" indent="-342900" algn="just">
              <a:buAutoNum type="arabicPeriod"/>
            </a:pPr>
            <a:endParaRPr lang="en-IN" sz="1050" dirty="0">
              <a:latin typeface="Roboto Condensed"/>
            </a:endParaRPr>
          </a:p>
          <a:p>
            <a:pPr lvl="2"/>
            <a:r>
              <a:rPr lang="en-IN" b="1" dirty="0" smtClean="0">
                <a:latin typeface="Roboto Condensed"/>
                <a:ea typeface="Cambria" panose="02040503050406030204" pitchFamily="18" charset="0"/>
                <a:cs typeface="Arial" panose="020B0604020202020204" pitchFamily="34" charset="0"/>
              </a:rPr>
              <a:t>      </a:t>
            </a:r>
            <a:r>
              <a:rPr lang="hi-IN" b="1" dirty="0" smtClean="0">
                <a:latin typeface="Roboto Condensed"/>
                <a:ea typeface="Cambria" panose="02040503050406030204" pitchFamily="18" charset="0"/>
                <a:cs typeface="Arial" panose="020B0604020202020204" pitchFamily="34" charset="0"/>
              </a:rPr>
              <a:t>द्वितीय तकनीकी विशेषज्ञ समिति की सरंचना </a:t>
            </a:r>
            <a:r>
              <a:rPr lang="en-IN" b="1" dirty="0" smtClean="0">
                <a:latin typeface="Roboto Condensed"/>
              </a:rPr>
              <a:t> – </a:t>
            </a:r>
            <a:r>
              <a:rPr lang="hi-IN" b="1" dirty="0" smtClean="0">
                <a:latin typeface="Roboto Condensed"/>
              </a:rPr>
              <a:t>दिसंबर</a:t>
            </a:r>
            <a:r>
              <a:rPr lang="en-IN" b="1" dirty="0" smtClean="0">
                <a:latin typeface="Roboto Condensed"/>
              </a:rPr>
              <a:t> 2005</a:t>
            </a:r>
            <a:endParaRPr lang="en-IN" sz="1050" dirty="0">
              <a:latin typeface="Roboto Condensed"/>
            </a:endParaRPr>
          </a:p>
          <a:p>
            <a:r>
              <a:rPr lang="en-IN" baseline="30000" dirty="0">
                <a:latin typeface="Roboto Condensed"/>
              </a:rPr>
              <a:t> </a:t>
            </a:r>
            <a:endParaRPr lang="en-IN" sz="800" dirty="0">
              <a:latin typeface="Roboto Condensed"/>
            </a:endParaRPr>
          </a:p>
          <a:p>
            <a:pPr lvl="3"/>
            <a:r>
              <a:rPr lang="en-IN" dirty="0" smtClean="0">
                <a:latin typeface="Roboto Condensed"/>
              </a:rPr>
              <a:t>     1.   </a:t>
            </a:r>
            <a:r>
              <a:rPr lang="hi-IN" dirty="0">
                <a:latin typeface="Roboto Condensed"/>
              </a:rPr>
              <a:t>टीईसी </a:t>
            </a:r>
            <a:r>
              <a:rPr lang="hi-IN" dirty="0" smtClean="0">
                <a:latin typeface="Roboto Condensed"/>
              </a:rPr>
              <a:t>के अध्यक्ष के रूप में प्रोफे. पी.वी. इंद्रेसन, पूर्व निदेशक, आईआईटी मद्रास </a:t>
            </a:r>
            <a:endParaRPr lang="en-IN" dirty="0">
              <a:latin typeface="Roboto Condensed"/>
            </a:endParaRPr>
          </a:p>
          <a:p>
            <a:pPr lvl="3"/>
            <a:r>
              <a:rPr lang="en-IN" dirty="0">
                <a:latin typeface="Roboto Condensed"/>
              </a:rPr>
              <a:t> </a:t>
            </a:r>
            <a:r>
              <a:rPr lang="en-IN" dirty="0" smtClean="0">
                <a:latin typeface="Roboto Condensed"/>
              </a:rPr>
              <a:t>    2.  </a:t>
            </a:r>
            <a:r>
              <a:rPr lang="hi-IN" dirty="0" smtClean="0">
                <a:latin typeface="Roboto Condensed"/>
              </a:rPr>
              <a:t>आईआईटी दिल्ली के प्रोफे. डी.टी साहनी </a:t>
            </a:r>
            <a:r>
              <a:rPr lang="en-IN" dirty="0" smtClean="0">
                <a:latin typeface="Roboto Condensed"/>
              </a:rPr>
              <a:t> </a:t>
            </a:r>
          </a:p>
          <a:p>
            <a:pPr lvl="3"/>
            <a:r>
              <a:rPr lang="en-IN" dirty="0" smtClean="0">
                <a:latin typeface="Roboto Condensed"/>
              </a:rPr>
              <a:t>     3.   </a:t>
            </a:r>
            <a:r>
              <a:rPr lang="hi-IN" dirty="0" smtClean="0">
                <a:latin typeface="Roboto Condensed"/>
              </a:rPr>
              <a:t>आईआईटी दिल्ली के प्रोफे. ए.के.अग्रवाल </a:t>
            </a:r>
            <a:endParaRPr lang="en-IN" sz="105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63818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वीवीपीएटी</a:t>
            </a:r>
            <a:r>
              <a:rPr lang="en-IN" dirty="0" smtClean="0"/>
              <a:t>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70</a:t>
            </a:fld>
            <a:endParaRPr lang="en"/>
          </a:p>
        </p:txBody>
      </p:sp>
      <p:sp>
        <p:nvSpPr>
          <p:cNvPr id="5" name="TextBox 4"/>
          <p:cNvSpPr txBox="1"/>
          <p:nvPr/>
        </p:nvSpPr>
        <p:spPr>
          <a:xfrm>
            <a:off x="323528" y="1276350"/>
            <a:ext cx="8317432" cy="3416320"/>
          </a:xfrm>
          <a:prstGeom prst="rect">
            <a:avLst/>
          </a:prstGeom>
          <a:noFill/>
        </p:spPr>
        <p:txBody>
          <a:bodyPr wrap="square" rtlCol="0">
            <a:spAutoFit/>
          </a:bodyPr>
          <a:lstStyle/>
          <a:p>
            <a:pPr marL="263129" indent="-263129" algn="just">
              <a:lnSpc>
                <a:spcPct val="150000"/>
              </a:lnSpc>
              <a:buFont typeface="Arial" pitchFamily="34" charset="0"/>
              <a:buChar char="•"/>
              <a:defRPr/>
            </a:pPr>
            <a:r>
              <a:rPr lang="hi-IN" sz="1600" dirty="0" smtClean="0">
                <a:solidFill>
                  <a:schemeClr val="tx1"/>
                </a:solidFill>
                <a:latin typeface="Roboto Condensed"/>
                <a:cs typeface="+mj-cs"/>
              </a:rPr>
              <a:t>वोटर वेरिफाएबल पेपर ऑडिट ट्रेल, इलेक्‍ट्रानिक वोटिंग मशीन के साथ जुड़ी हुई एक स्‍वतंत्र प्रणाली है, जो मतदाताओं को यह जांचने की अनुमति प्रदान करती है कि उनका मत उनकी इच्‍छानुसार डाला गया है।</a:t>
            </a:r>
          </a:p>
          <a:p>
            <a:pPr marL="263129" indent="-263129" algn="just">
              <a:lnSpc>
                <a:spcPct val="150000"/>
              </a:lnSpc>
              <a:buFont typeface="Arial" pitchFamily="34" charset="0"/>
              <a:buChar char="•"/>
              <a:defRPr/>
            </a:pPr>
            <a:r>
              <a:rPr lang="hi-IN" sz="1600" dirty="0" smtClean="0">
                <a:solidFill>
                  <a:schemeClr val="tx1"/>
                </a:solidFill>
                <a:latin typeface="Roboto Condensed"/>
                <a:cs typeface="+mj-cs"/>
              </a:rPr>
              <a:t>जब कोई मत डाला जाता है तो मतदाता वीवीपीएटी की पारदर्शी विन्‍डो के माध्‍यम से मुद्रित पेपर पर्ची पर अपनी पसंद के अभ्‍यर्थी की </a:t>
            </a:r>
            <a:r>
              <a:rPr lang="hi-IN" sz="1600" b="1" dirty="0" smtClean="0">
                <a:solidFill>
                  <a:schemeClr val="tx1"/>
                </a:solidFill>
                <a:latin typeface="Roboto Condensed"/>
                <a:cs typeface="+mj-cs"/>
              </a:rPr>
              <a:t>क्रम संख्‍या, नाम और प्रतीक </a:t>
            </a:r>
            <a:r>
              <a:rPr lang="hi-IN" sz="1600" dirty="0" smtClean="0">
                <a:solidFill>
                  <a:schemeClr val="tx1"/>
                </a:solidFill>
                <a:latin typeface="Roboto Condensed"/>
                <a:cs typeface="+mj-cs"/>
              </a:rPr>
              <a:t>स्‍पष्‍ट रूप से देख पाएंगे। </a:t>
            </a:r>
          </a:p>
          <a:p>
            <a:pPr marL="263129" indent="-263129" algn="just">
              <a:lnSpc>
                <a:spcPct val="150000"/>
              </a:lnSpc>
              <a:buFont typeface="Arial" pitchFamily="34" charset="0"/>
              <a:buChar char="•"/>
              <a:defRPr/>
            </a:pPr>
            <a:r>
              <a:rPr lang="hi-IN" sz="1600" dirty="0" smtClean="0">
                <a:solidFill>
                  <a:schemeClr val="tx1"/>
                </a:solidFill>
                <a:latin typeface="Roboto Condensed"/>
                <a:cs typeface="+mj-cs"/>
              </a:rPr>
              <a:t>यह पर्ची 7 सेकेन्‍ड के लिए</a:t>
            </a:r>
            <a:r>
              <a:rPr lang="en-IN" sz="1600" dirty="0" smtClean="0">
                <a:solidFill>
                  <a:schemeClr val="tx1"/>
                </a:solidFill>
                <a:latin typeface="Roboto Condensed"/>
                <a:cs typeface="+mj-cs"/>
              </a:rPr>
              <a:t> </a:t>
            </a:r>
            <a:r>
              <a:rPr lang="hi-IN" sz="1600" dirty="0" smtClean="0">
                <a:solidFill>
                  <a:schemeClr val="tx1"/>
                </a:solidFill>
                <a:latin typeface="Roboto Condensed"/>
                <a:cs typeface="+mj-cs"/>
              </a:rPr>
              <a:t>वीवीपीएटी विन्‍डो के माध्‍यम से देखी जा सकती है, जिसके बाद वह स्‍वचालित रूप से कट जाती है और वीवीपीएटी के सील बंद ड्रॉप बाक्‍स में गिर जाती है।</a:t>
            </a:r>
            <a:endParaRPr lang="hi-IN" sz="1600" dirty="0">
              <a:solidFill>
                <a:schemeClr val="tx1"/>
              </a:solidFill>
              <a:latin typeface="Roboto Condensed"/>
              <a:cs typeface="+mj-cs"/>
            </a:endParaRPr>
          </a:p>
          <a:p>
            <a:pPr marL="263129" indent="-263129" algn="just">
              <a:lnSpc>
                <a:spcPct val="150000"/>
              </a:lnSpc>
              <a:buFont typeface="Arial" pitchFamily="34" charset="0"/>
              <a:buChar char="•"/>
              <a:defRPr/>
            </a:pPr>
            <a:r>
              <a:rPr lang="hi-IN" sz="1600" dirty="0" smtClean="0">
                <a:solidFill>
                  <a:schemeClr val="tx1"/>
                </a:solidFill>
                <a:latin typeface="Roboto Condensed"/>
                <a:cs typeface="+mj-cs"/>
              </a:rPr>
              <a:t>जून, 2017 से सभी निर्वाचनों में वीवीपीएटी प्रयोग में लाई जा रही हैं। </a:t>
            </a:r>
          </a:p>
        </p:txBody>
      </p:sp>
    </p:spTree>
    <p:extLst>
      <p:ext uri="{BB962C8B-B14F-4D97-AF65-F5344CB8AC3E}">
        <p14:creationId xmlns:p14="http://schemas.microsoft.com/office/powerpoint/2010/main" val="41550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वीवीपीएटी का इतिहास</a:t>
            </a:r>
            <a:r>
              <a:rPr lang="en-IN" dirty="0"/>
              <a:t/>
            </a:r>
            <a:br>
              <a:rPr lang="en-IN" dirty="0"/>
            </a:b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71</a:t>
            </a:fld>
            <a:endParaRPr lang="en"/>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491630"/>
            <a:ext cx="7048252"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982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वीवीपीएटी शिकायत </a:t>
            </a:r>
            <a:r>
              <a:rPr lang="en-IN" dirty="0" smtClean="0"/>
              <a:t>– </a:t>
            </a:r>
            <a:r>
              <a:rPr lang="hi-IN" dirty="0" smtClean="0"/>
              <a:t>नियम </a:t>
            </a:r>
            <a:r>
              <a:rPr lang="en-IN" dirty="0" smtClean="0"/>
              <a:t>49</a:t>
            </a:r>
            <a:r>
              <a:rPr lang="hi-IN" dirty="0" smtClean="0"/>
              <a:t>एमए</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72</a:t>
            </a:fld>
            <a:endParaRPr lang="en"/>
          </a:p>
        </p:txBody>
      </p:sp>
      <p:sp>
        <p:nvSpPr>
          <p:cNvPr id="4" name="TextBox 3"/>
          <p:cNvSpPr txBox="1"/>
          <p:nvPr/>
        </p:nvSpPr>
        <p:spPr>
          <a:xfrm>
            <a:off x="0" y="1276350"/>
            <a:ext cx="8763000" cy="4185761"/>
          </a:xfrm>
          <a:prstGeom prst="rect">
            <a:avLst/>
          </a:prstGeom>
          <a:noFill/>
        </p:spPr>
        <p:txBody>
          <a:bodyPr wrap="square" rtlCol="0">
            <a:spAutoFit/>
          </a:bodyPr>
          <a:lstStyle/>
          <a:p>
            <a:r>
              <a:rPr lang="hi-IN" sz="1800" b="1" dirty="0" smtClean="0">
                <a:solidFill>
                  <a:schemeClr val="accent1">
                    <a:lumMod val="50000"/>
                  </a:schemeClr>
                </a:solidFill>
                <a:latin typeface="Roboto Condensed"/>
                <a:cs typeface="+mj-cs"/>
              </a:rPr>
              <a:t>वीवीपीएटी द्वारा गलत मुद्रण की मतदाता द्वारा शिकायत किए जाने के मामले में:</a:t>
            </a:r>
          </a:p>
          <a:p>
            <a:endParaRPr lang="en-US" sz="1800" b="1" dirty="0">
              <a:solidFill>
                <a:schemeClr val="accent1">
                  <a:lumMod val="50000"/>
                </a:schemeClr>
              </a:solidFill>
              <a:latin typeface="Roboto Condensed"/>
              <a:cs typeface="+mj-cs"/>
            </a:endParaRPr>
          </a:p>
          <a:p>
            <a:pPr marL="285750" indent="-285750">
              <a:buFont typeface="Arial"/>
              <a:buChar char="•"/>
            </a:pPr>
            <a:r>
              <a:rPr lang="hi-IN" sz="1600" b="1" dirty="0" smtClean="0">
                <a:solidFill>
                  <a:schemeClr val="accent1">
                    <a:lumMod val="50000"/>
                  </a:schemeClr>
                </a:solidFill>
                <a:latin typeface="Roboto Condensed"/>
                <a:cs typeface="+mj-cs"/>
              </a:rPr>
              <a:t>वह पीठासीन अधिकारी को रिपोर्ट करेगा </a:t>
            </a:r>
          </a:p>
          <a:p>
            <a:pPr marL="285750" indent="-285750">
              <a:buFont typeface="Arial"/>
              <a:buChar char="•"/>
            </a:pPr>
            <a:r>
              <a:rPr lang="hi-IN" sz="1600" b="1" dirty="0" smtClean="0">
                <a:solidFill>
                  <a:schemeClr val="accent1">
                    <a:lumMod val="50000"/>
                  </a:schemeClr>
                </a:solidFill>
                <a:latin typeface="Roboto Condensed"/>
                <a:cs typeface="+mj-cs"/>
              </a:rPr>
              <a:t>पीठासीन अधिकारी यह उल्‍लेख करते हुए घोषणा करेंगे कि यदि शिकायत झूठी पाई गई तो उसे दंडित किया जा सकता है। </a:t>
            </a:r>
          </a:p>
          <a:p>
            <a:pPr marL="285750" indent="-285750">
              <a:buFont typeface="Arial"/>
              <a:buChar char="•"/>
            </a:pPr>
            <a:r>
              <a:rPr lang="hi-IN" sz="1600" b="1" dirty="0" smtClean="0">
                <a:solidFill>
                  <a:schemeClr val="accent1">
                    <a:lumMod val="50000"/>
                  </a:schemeClr>
                </a:solidFill>
                <a:latin typeface="Roboto Condensed"/>
                <a:cs typeface="+mj-cs"/>
              </a:rPr>
              <a:t>फिर पीठासीन अधिकारी 17क में रिकार्ड करेंगे और उन्‍हें पीठासीन अधिकारी एवं मतदान एजेंटों की उपस्थिति में ‘टेस्‍ट वोट’ डालने की अनुमति देंगे। </a:t>
            </a:r>
          </a:p>
          <a:p>
            <a:pPr marL="285750" indent="-285750">
              <a:buFont typeface="Arial"/>
              <a:buChar char="•"/>
            </a:pPr>
            <a:r>
              <a:rPr lang="hi-IN" sz="1600" b="1" dirty="0" smtClean="0">
                <a:solidFill>
                  <a:schemeClr val="accent1">
                    <a:lumMod val="50000"/>
                  </a:schemeClr>
                </a:solidFill>
                <a:latin typeface="Roboto Condensed"/>
                <a:cs typeface="+mj-cs"/>
              </a:rPr>
              <a:t>यदि असत्‍य पाया गया तो पीठासीन अधिकारी 17क और 17ग में रिकॉर्ड करेंगे ताकि टेस्‍ट वोट की गणना न की जा सके। </a:t>
            </a:r>
          </a:p>
          <a:p>
            <a:pPr marL="285750" indent="-285750">
              <a:buFont typeface="Arial"/>
              <a:buChar char="•"/>
            </a:pPr>
            <a:r>
              <a:rPr lang="hi-IN" sz="1600" b="1" dirty="0" smtClean="0">
                <a:solidFill>
                  <a:schemeClr val="accent1">
                    <a:lumMod val="50000"/>
                  </a:schemeClr>
                </a:solidFill>
                <a:latin typeface="Roboto Condensed"/>
                <a:cs typeface="+mj-cs"/>
              </a:rPr>
              <a:t>यदि सत्‍य पाया गया तो पीठासीन अधिकारी मतदान बंद कर देंगे और रिटर्निंग अधिकारी को रिपोर्ट करेंगे। </a:t>
            </a:r>
          </a:p>
          <a:p>
            <a:pPr marL="285750" indent="-285750">
              <a:buFont typeface="Arial"/>
              <a:buChar char="•"/>
            </a:pPr>
            <a:r>
              <a:rPr lang="hi-IN" sz="1600" b="1" dirty="0" smtClean="0">
                <a:solidFill>
                  <a:schemeClr val="accent1">
                    <a:lumMod val="50000"/>
                  </a:schemeClr>
                </a:solidFill>
                <a:latin typeface="Roboto Condensed"/>
                <a:cs typeface="+mj-cs"/>
              </a:rPr>
              <a:t>वीवीपीएटी की शुरुआत से, 83 करोड़ से अधिक मतदाताओं ने पूर्ण रूप से संतुष्‍ट होकर अपना मतदान किया है और नियम </a:t>
            </a:r>
            <a:r>
              <a:rPr lang="hi-IN" sz="1600" b="1" u="sng" dirty="0" smtClean="0">
                <a:solidFill>
                  <a:schemeClr val="accent1">
                    <a:lumMod val="50000"/>
                  </a:schemeClr>
                </a:solidFill>
                <a:latin typeface="Roboto Condensed"/>
                <a:cs typeface="+mj-cs"/>
              </a:rPr>
              <a:t>49एमए के अंतर्गत केवल 17 (सत्रह) शिकायत प्राप्‍त हुई जिसे असत्‍य पाया गया</a:t>
            </a:r>
            <a:r>
              <a:rPr lang="hi-IN" sz="1600" b="1" dirty="0" smtClean="0">
                <a:solidFill>
                  <a:schemeClr val="accent1">
                    <a:lumMod val="50000"/>
                  </a:schemeClr>
                </a:solidFill>
                <a:latin typeface="Roboto Condensed"/>
                <a:cs typeface="+mj-cs"/>
              </a:rPr>
              <a:t> और मामला दर्ज किया गया। </a:t>
            </a:r>
            <a:r>
              <a:rPr lang="en-US" sz="1800" b="1" dirty="0" smtClean="0">
                <a:solidFill>
                  <a:srgbClr val="C00000"/>
                </a:solidFill>
                <a:latin typeface="Roboto Condensed"/>
                <a:cs typeface="+mj-cs"/>
              </a:rPr>
              <a:t> </a:t>
            </a:r>
          </a:p>
          <a:p>
            <a:pPr marL="285750" indent="-285750">
              <a:buFont typeface="Arial"/>
              <a:buChar char="•"/>
            </a:pPr>
            <a:endParaRPr lang="en-US" sz="1800" b="1" dirty="0">
              <a:solidFill>
                <a:schemeClr val="accent1">
                  <a:lumMod val="50000"/>
                </a:schemeClr>
              </a:solidFill>
              <a:latin typeface="Roboto Condensed"/>
              <a:cs typeface="+mj-cs"/>
            </a:endParaRPr>
          </a:p>
          <a:p>
            <a:endParaRPr lang="en-US" sz="1800" b="1" dirty="0">
              <a:solidFill>
                <a:schemeClr val="accent1">
                  <a:lumMod val="50000"/>
                </a:schemeClr>
              </a:solidFill>
              <a:latin typeface="Roboto Condensed"/>
              <a:cs typeface="+mj-cs"/>
            </a:endParaRPr>
          </a:p>
        </p:txBody>
      </p:sp>
    </p:spTree>
    <p:extLst>
      <p:ext uri="{BB962C8B-B14F-4D97-AF65-F5344CB8AC3E}">
        <p14:creationId xmlns:p14="http://schemas.microsoft.com/office/powerpoint/2010/main" val="25247107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वीवीपीएटी पुनर्गणना प्रकिया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73</a:t>
            </a:fld>
            <a:endParaRPr lang="en"/>
          </a:p>
        </p:txBody>
      </p:sp>
      <p:sp>
        <p:nvSpPr>
          <p:cNvPr id="4" name="TextBox 3"/>
          <p:cNvSpPr txBox="1"/>
          <p:nvPr/>
        </p:nvSpPr>
        <p:spPr>
          <a:xfrm>
            <a:off x="228600" y="1428750"/>
            <a:ext cx="8496944" cy="3046988"/>
          </a:xfrm>
          <a:prstGeom prst="rect">
            <a:avLst/>
          </a:prstGeom>
          <a:noFill/>
        </p:spPr>
        <p:txBody>
          <a:bodyPr wrap="square" rtlCol="0">
            <a:spAutoFit/>
          </a:bodyPr>
          <a:lstStyle/>
          <a:p>
            <a:pPr marL="285750" indent="-285750">
              <a:lnSpc>
                <a:spcPct val="150000"/>
              </a:lnSpc>
              <a:buFont typeface="Arial" pitchFamily="34" charset="0"/>
              <a:buChar char="•"/>
            </a:pPr>
            <a:r>
              <a:rPr lang="hi-IN" sz="1600" dirty="0" smtClean="0">
                <a:latin typeface="Roboto Condensed" charset="0"/>
                <a:ea typeface="Roboto Condensed" charset="0"/>
                <a:cs typeface="+mj-cs"/>
              </a:rPr>
              <a:t>मतों की गणना निर्वाचनों का संचालन नियम, 1961 के नियम 56ग के अनुसार। </a:t>
            </a:r>
          </a:p>
          <a:p>
            <a:pPr marL="285750" indent="-285750">
              <a:lnSpc>
                <a:spcPct val="150000"/>
              </a:lnSpc>
              <a:buFont typeface="Arial" pitchFamily="34" charset="0"/>
              <a:buChar char="•"/>
            </a:pPr>
            <a:r>
              <a:rPr lang="hi-IN" sz="1600" dirty="0" smtClean="0">
                <a:latin typeface="Roboto Condensed" charset="0"/>
                <a:ea typeface="Roboto Condensed" charset="0"/>
                <a:cs typeface="+mj-cs"/>
              </a:rPr>
              <a:t>परिणाम की घोषणा के उपरान्‍त कोई अभ्‍यर्थी/उसका अभिकर्त्ता लिखित में रिटर्निंग अधिकारी को वीवीपीएटी की पेपर पर्चियों की गणना के लिए नियम </a:t>
            </a:r>
            <a:r>
              <a:rPr lang="hi-IN" sz="1600" b="1" u="sng" dirty="0" smtClean="0">
                <a:latin typeface="Roboto Condensed" charset="0"/>
                <a:ea typeface="Roboto Condensed" charset="0"/>
                <a:cs typeface="+mj-cs"/>
              </a:rPr>
              <a:t>56घ</a:t>
            </a:r>
            <a:r>
              <a:rPr lang="hi-IN" sz="1600" dirty="0" smtClean="0">
                <a:latin typeface="Roboto Condensed" charset="0"/>
                <a:ea typeface="Roboto Condensed" charset="0"/>
                <a:cs typeface="+mj-cs"/>
              </a:rPr>
              <a:t> के तहत आवेदन कर सकता है। </a:t>
            </a:r>
          </a:p>
          <a:p>
            <a:pPr marL="285750" indent="-285750">
              <a:lnSpc>
                <a:spcPct val="150000"/>
              </a:lnSpc>
              <a:buFont typeface="Arial" pitchFamily="34" charset="0"/>
              <a:buChar char="•"/>
            </a:pPr>
            <a:r>
              <a:rPr lang="hi-IN" sz="1600" dirty="0" smtClean="0">
                <a:latin typeface="Roboto Condensed" charset="0"/>
                <a:ea typeface="Roboto Condensed" charset="0"/>
                <a:cs typeface="+mj-cs"/>
              </a:rPr>
              <a:t>रिटर्निंग अधिकारी इस बात पर कि क्‍या पर्चियों की गणना की अनुमति दी जाए, एक स्‍पीकिंग आदेश पारित करेंगे। </a:t>
            </a:r>
          </a:p>
          <a:p>
            <a:pPr marL="285750" indent="-285750">
              <a:lnSpc>
                <a:spcPct val="150000"/>
              </a:lnSpc>
              <a:buFont typeface="Arial" pitchFamily="34" charset="0"/>
              <a:buChar char="•"/>
            </a:pPr>
            <a:r>
              <a:rPr lang="hi-IN" sz="1600" dirty="0" smtClean="0">
                <a:latin typeface="Roboto Condensed" charset="0"/>
                <a:ea typeface="Roboto Condensed" charset="0"/>
                <a:cs typeface="+mj-cs"/>
              </a:rPr>
              <a:t>रिटर्निंग अधिकारी ने वर्ष 2017 से </a:t>
            </a:r>
            <a:r>
              <a:rPr lang="hi-IN" sz="1600" b="1" dirty="0" smtClean="0">
                <a:latin typeface="Roboto Condensed" charset="0"/>
                <a:ea typeface="Roboto Condensed" charset="0"/>
                <a:cs typeface="+mj-cs"/>
              </a:rPr>
              <a:t>16(सोलह)</a:t>
            </a:r>
            <a:r>
              <a:rPr lang="hi-IN" sz="1600" dirty="0" smtClean="0">
                <a:latin typeface="Roboto Condensed" charset="0"/>
                <a:ea typeface="Roboto Condensed" charset="0"/>
                <a:cs typeface="+mj-cs"/>
              </a:rPr>
              <a:t> बार पर्चियों की गणना की अनुमति दी है। </a:t>
            </a:r>
            <a:r>
              <a:rPr lang="hi-IN" sz="1600" b="1" dirty="0" smtClean="0">
                <a:latin typeface="Roboto Condensed" charset="0"/>
                <a:ea typeface="Roboto Condensed" charset="0"/>
                <a:cs typeface="+mj-cs"/>
              </a:rPr>
              <a:t>सभी गिनतियां पूरी तरह मिलान हुआ। </a:t>
            </a:r>
            <a:endParaRPr lang="en-US" sz="1600" dirty="0">
              <a:latin typeface="Roboto Condensed" charset="0"/>
              <a:ea typeface="Roboto Condensed" charset="0"/>
              <a:cs typeface="+mj-cs"/>
            </a:endParaRPr>
          </a:p>
          <a:p>
            <a:pPr marL="339725">
              <a:lnSpc>
                <a:spcPct val="150000"/>
              </a:lnSpc>
            </a:pPr>
            <a:r>
              <a:rPr lang="en-US" sz="1600" dirty="0" smtClean="0">
                <a:latin typeface="Roboto Condensed" charset="0"/>
                <a:ea typeface="Roboto Condensed" charset="0"/>
                <a:cs typeface="+mj-cs"/>
              </a:rPr>
              <a:t>             </a:t>
            </a:r>
            <a:endParaRPr lang="en-IN" sz="1200" dirty="0">
              <a:cs typeface="+mj-cs"/>
            </a:endParaRPr>
          </a:p>
        </p:txBody>
      </p:sp>
    </p:spTree>
    <p:extLst>
      <p:ext uri="{BB962C8B-B14F-4D97-AF65-F5344CB8AC3E}">
        <p14:creationId xmlns:p14="http://schemas.microsoft.com/office/powerpoint/2010/main" val="2807905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वीवीपीएटी पुनर्गणना प्रकिया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74</a:t>
            </a:fld>
            <a:endParaRPr lang="en"/>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1275606"/>
            <a:ext cx="720080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8114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मतपत्रों पर वापस लौटना कोई समाधान क्‍यों नहीं है। </a:t>
            </a:r>
            <a:endParaRPr lang="en-US"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75</a:t>
            </a:fld>
            <a:endParaRPr lang="en"/>
          </a:p>
        </p:txBody>
      </p:sp>
      <p:sp>
        <p:nvSpPr>
          <p:cNvPr id="5" name="TextBox 4"/>
          <p:cNvSpPr txBox="1"/>
          <p:nvPr/>
        </p:nvSpPr>
        <p:spPr>
          <a:xfrm>
            <a:off x="304800" y="1504950"/>
            <a:ext cx="7924800" cy="3139321"/>
          </a:xfrm>
          <a:prstGeom prst="rect">
            <a:avLst/>
          </a:prstGeom>
          <a:noFill/>
        </p:spPr>
        <p:txBody>
          <a:bodyPr wrap="square" rtlCol="0">
            <a:spAutoFit/>
          </a:bodyPr>
          <a:lstStyle/>
          <a:p>
            <a:pPr marL="342900" indent="-342900">
              <a:buFontTx/>
              <a:buAutoNum type="arabicPeriod"/>
            </a:pPr>
            <a:r>
              <a:rPr lang="hi-IN" sz="1800" dirty="0">
                <a:cs typeface="+mj-cs"/>
              </a:rPr>
              <a:t>जब मतपत्र प्रयोग किए जाते थे तो प्रत्‍येक निर्वाचन क्षेत्र में औसतन लगभग 2000 मत अवैध हो जाते थे। </a:t>
            </a:r>
          </a:p>
          <a:p>
            <a:pPr marL="342900" indent="-342900">
              <a:buFontTx/>
              <a:buAutoNum type="arabicPeriod"/>
            </a:pPr>
            <a:r>
              <a:rPr lang="hi-IN" sz="1800" dirty="0" smtClean="0">
                <a:cs typeface="+mj-cs"/>
              </a:rPr>
              <a:t>मतपत्रों के साथ मतों को ठूंसना बहुत आसान था। ईवीएम को इस तरह डिजाइन किया गया है कि इसमें प्रति मिनट सिर्फ 4 मत ही डाले जा सकते हैं, जिससे मत ठूंसने की संभावना समाप्‍त हो जाती है</a:t>
            </a:r>
            <a:r>
              <a:rPr lang="hi-IN" sz="1800" dirty="0">
                <a:cs typeface="+mj-cs"/>
              </a:rPr>
              <a:t>। </a:t>
            </a:r>
            <a:endParaRPr lang="hi-IN" sz="1800" dirty="0" smtClean="0">
              <a:cs typeface="+mj-cs"/>
            </a:endParaRPr>
          </a:p>
          <a:p>
            <a:pPr marL="342900" indent="-342900">
              <a:buFontTx/>
              <a:buAutoNum type="arabicPeriod"/>
            </a:pPr>
            <a:r>
              <a:rPr lang="hi-IN" sz="1800" dirty="0" smtClean="0">
                <a:cs typeface="+mj-cs"/>
              </a:rPr>
              <a:t>मतपत्रों </a:t>
            </a:r>
            <a:r>
              <a:rPr lang="hi-IN" sz="1800" dirty="0">
                <a:cs typeface="+mj-cs"/>
              </a:rPr>
              <a:t>की गणना में </a:t>
            </a:r>
            <a:r>
              <a:rPr lang="hi-IN" sz="1800" dirty="0" smtClean="0">
                <a:cs typeface="+mj-cs"/>
              </a:rPr>
              <a:t>मानवीय गलती </a:t>
            </a:r>
            <a:r>
              <a:rPr lang="hi-IN" sz="1800" dirty="0">
                <a:cs typeface="+mj-cs"/>
              </a:rPr>
              <a:t>की हमेशा संभावना रहती थी</a:t>
            </a:r>
            <a:r>
              <a:rPr lang="hi-IN" sz="1800" dirty="0" smtClean="0">
                <a:cs typeface="+mj-cs"/>
              </a:rPr>
              <a:t>। ईवीएम गणना तेज और सटीक दोनों है। </a:t>
            </a:r>
          </a:p>
          <a:p>
            <a:pPr marL="342900" indent="-342900">
              <a:buFontTx/>
              <a:buAutoNum type="arabicPeriod"/>
            </a:pPr>
            <a:r>
              <a:rPr lang="hi-IN" sz="1800" dirty="0" smtClean="0">
                <a:cs typeface="+mj-cs"/>
              </a:rPr>
              <a:t>प्रौद्योगिकी के युग मे जब वित्‍तीय अंतरण इलेक्‍ट्रॉनिक माध्‍यम से किए जाते हैं, तो यह पीछे लौटने वाला कदम होगा। </a:t>
            </a:r>
          </a:p>
          <a:p>
            <a:pPr marL="342900" indent="-342900">
              <a:buFontTx/>
              <a:buAutoNum type="arabicPeriod"/>
            </a:pPr>
            <a:r>
              <a:rPr lang="hi-IN" sz="1800" dirty="0">
                <a:cs typeface="+mj-cs"/>
              </a:rPr>
              <a:t>मतपत्र </a:t>
            </a:r>
            <a:r>
              <a:rPr lang="hi-IN" sz="1800" dirty="0" smtClean="0">
                <a:cs typeface="+mj-cs"/>
              </a:rPr>
              <a:t>लकड़ी के लुगदी से बनाए जाते थे और इस कारण, पर्यावरण को उसकी कीमत चुकानी पड़ती थी। </a:t>
            </a:r>
            <a:endParaRPr lang="en-US" dirty="0"/>
          </a:p>
        </p:txBody>
      </p:sp>
    </p:spTree>
    <p:extLst>
      <p:ext uri="{BB962C8B-B14F-4D97-AF65-F5344CB8AC3E}">
        <p14:creationId xmlns:p14="http://schemas.microsoft.com/office/powerpoint/2010/main" val="7260872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hi-IN" dirty="0" smtClean="0"/>
              <a:t>धन्‍यवाद </a:t>
            </a:r>
            <a:endParaRPr lang="en-IN" dirty="0"/>
          </a:p>
        </p:txBody>
      </p:sp>
    </p:spTree>
    <p:extLst>
      <p:ext uri="{BB962C8B-B14F-4D97-AF65-F5344CB8AC3E}">
        <p14:creationId xmlns:p14="http://schemas.microsoft.com/office/powerpoint/2010/main" val="706713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मौजूदा </a:t>
            </a:r>
            <a:r>
              <a:rPr lang="hi-IN" dirty="0" smtClean="0"/>
              <a:t>टीईसी की सरंचना </a:t>
            </a:r>
            <a:endParaRPr lang="en-IN" dirty="0"/>
          </a:p>
        </p:txBody>
      </p:sp>
      <p:sp>
        <p:nvSpPr>
          <p:cNvPr id="3" name="Slide Number Placeholder 2"/>
          <p:cNvSpPr>
            <a:spLocks noGrp="1"/>
          </p:cNvSpPr>
          <p:nvPr>
            <p:ph type="sldNum" idx="12"/>
          </p:nvPr>
        </p:nvSpPr>
        <p:spPr/>
        <p:txBody>
          <a:bodyPr/>
          <a:lstStyle/>
          <a:p>
            <a:pPr lvl="0">
              <a:spcBef>
                <a:spcPts val="0"/>
              </a:spcBef>
              <a:buNone/>
            </a:pPr>
            <a:fld id="{00000000-1234-1234-1234-123412341234}" type="slidenum">
              <a:rPr lang="en" smtClean="0"/>
              <a:pPr lvl="0">
                <a:spcBef>
                  <a:spcPts val="0"/>
                </a:spcBef>
                <a:buNone/>
              </a:pPr>
              <a:t>8</a:t>
            </a:fld>
            <a:endParaRPr lang="en"/>
          </a:p>
        </p:txBody>
      </p:sp>
      <p:sp>
        <p:nvSpPr>
          <p:cNvPr id="4" name="Rectangle 3"/>
          <p:cNvSpPr/>
          <p:nvPr/>
        </p:nvSpPr>
        <p:spPr>
          <a:xfrm>
            <a:off x="107504" y="1359808"/>
            <a:ext cx="5328592" cy="707886"/>
          </a:xfrm>
          <a:prstGeom prst="rect">
            <a:avLst/>
          </a:prstGeom>
        </p:spPr>
        <p:txBody>
          <a:bodyPr wrap="square">
            <a:spAutoFit/>
          </a:bodyPr>
          <a:lstStyle/>
          <a:p>
            <a:pPr algn="just"/>
            <a:r>
              <a:rPr lang="hi-IN" sz="2000" b="1" dirty="0" smtClean="0">
                <a:solidFill>
                  <a:srgbClr val="FF9800"/>
                </a:solidFill>
                <a:latin typeface="Roboto Condensed Light"/>
                <a:ea typeface="Roboto Condensed Light"/>
                <a:cs typeface="Roboto Condensed Light"/>
                <a:sym typeface="Roboto Condensed Light"/>
              </a:rPr>
              <a:t>आईआईटी के </a:t>
            </a:r>
            <a:r>
              <a:rPr lang="en-US" sz="2000" b="1" dirty="0">
                <a:solidFill>
                  <a:srgbClr val="FF9800"/>
                </a:solidFill>
                <a:latin typeface="Roboto Condensed Light"/>
                <a:ea typeface="Roboto Condensed Light"/>
                <a:cs typeface="Roboto Condensed Light"/>
                <a:sym typeface="Roboto Condensed Light"/>
              </a:rPr>
              <a:t>4 </a:t>
            </a:r>
            <a:r>
              <a:rPr lang="hi-IN" sz="2000" b="1" dirty="0" smtClean="0">
                <a:solidFill>
                  <a:srgbClr val="FF9800"/>
                </a:solidFill>
                <a:latin typeface="Roboto Condensed Light"/>
                <a:ea typeface="Roboto Condensed Light"/>
                <a:cs typeface="Roboto Condensed Light"/>
                <a:sym typeface="Roboto Condensed Light"/>
              </a:rPr>
              <a:t>प्रतिष्ठित प्रोफेसर: अपने- अपने क्षेत्र में सुविख्यात विशेषज्ञ </a:t>
            </a:r>
            <a:endParaRPr lang="en-US" sz="2000" b="1" u="sng" dirty="0">
              <a:solidFill>
                <a:srgbClr val="FF9800"/>
              </a:solidFill>
              <a:latin typeface="Roboto Condensed Light"/>
              <a:ea typeface="Roboto Condensed Light"/>
              <a:cs typeface="Roboto Condensed Light"/>
              <a:sym typeface="Roboto Condensed Light"/>
            </a:endParaRPr>
          </a:p>
        </p:txBody>
      </p:sp>
      <p:cxnSp>
        <p:nvCxnSpPr>
          <p:cNvPr id="36" name="Straight Connector 35"/>
          <p:cNvCxnSpPr/>
          <p:nvPr/>
        </p:nvCxnSpPr>
        <p:spPr>
          <a:xfrm>
            <a:off x="0" y="2931790"/>
            <a:ext cx="2555776"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275856" y="2787774"/>
            <a:ext cx="2302286"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707904" y="3507854"/>
            <a:ext cx="2302286"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131840" y="4371950"/>
            <a:ext cx="2664296"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4542" y="4155926"/>
            <a:ext cx="2302286" cy="0"/>
          </a:xfrm>
          <a:prstGeom prst="line">
            <a:avLst/>
          </a:prstGeom>
          <a:ln w="6350">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35" name="Diagram 34"/>
          <p:cNvGraphicFramePr/>
          <p:nvPr>
            <p:extLst>
              <p:ext uri="{D42A27DB-BD31-4B8C-83A1-F6EECF244321}">
                <p14:modId xmlns:p14="http://schemas.microsoft.com/office/powerpoint/2010/main" val="1289356921"/>
              </p:ext>
            </p:extLst>
          </p:nvPr>
        </p:nvGraphicFramePr>
        <p:xfrm>
          <a:off x="1331640" y="2139702"/>
          <a:ext cx="3240360" cy="223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 name="TextBox 59"/>
          <p:cNvSpPr txBox="1"/>
          <p:nvPr/>
        </p:nvSpPr>
        <p:spPr>
          <a:xfrm>
            <a:off x="-36512" y="2139702"/>
            <a:ext cx="2088232" cy="830997"/>
          </a:xfrm>
          <a:prstGeom prst="rect">
            <a:avLst/>
          </a:prstGeom>
          <a:noFill/>
        </p:spPr>
        <p:txBody>
          <a:bodyPr wrap="square" rtlCol="0">
            <a:spAutoFit/>
          </a:bodyPr>
          <a:lstStyle/>
          <a:p>
            <a:pPr>
              <a:spcBef>
                <a:spcPts val="600"/>
              </a:spcBef>
              <a:defRPr/>
            </a:pPr>
            <a:r>
              <a:rPr lang="hi-IN" sz="1600" b="1" dirty="0" smtClean="0">
                <a:cs typeface="Aharoni" pitchFamily="2" charset="-79"/>
              </a:rPr>
              <a:t>प्रोफे. डी टी साहनी</a:t>
            </a:r>
            <a:r>
              <a:rPr lang="hi-IN" sz="1600" dirty="0" smtClean="0">
                <a:cs typeface="Aharoni" pitchFamily="2" charset="-79"/>
              </a:rPr>
              <a:t>, अवकाश प्राप्त प्रोफेसर, आईआईटी दिल्ली </a:t>
            </a:r>
            <a:endParaRPr lang="en-US" sz="1600" dirty="0" smtClean="0">
              <a:cs typeface="Aharoni" pitchFamily="2" charset="-79"/>
            </a:endParaRPr>
          </a:p>
        </p:txBody>
      </p:sp>
      <p:sp>
        <p:nvSpPr>
          <p:cNvPr id="62" name="TextBox 61"/>
          <p:cNvSpPr txBox="1"/>
          <p:nvPr/>
        </p:nvSpPr>
        <p:spPr>
          <a:xfrm>
            <a:off x="3733800" y="1809750"/>
            <a:ext cx="3048000" cy="907941"/>
          </a:xfrm>
          <a:prstGeom prst="rect">
            <a:avLst/>
          </a:prstGeom>
          <a:noFill/>
        </p:spPr>
        <p:txBody>
          <a:bodyPr wrap="square" rtlCol="0">
            <a:spAutoFit/>
          </a:bodyPr>
          <a:lstStyle/>
          <a:p>
            <a:pPr>
              <a:spcBef>
                <a:spcPts val="600"/>
              </a:spcBef>
              <a:defRPr/>
            </a:pPr>
            <a:r>
              <a:rPr lang="hi-IN" sz="1600" b="1" dirty="0">
                <a:solidFill>
                  <a:prstClr val="black"/>
                </a:solidFill>
                <a:latin typeface="Roboto Condensed" charset="0"/>
                <a:ea typeface="Roboto Condensed" charset="0"/>
              </a:rPr>
              <a:t>प्रोफे. </a:t>
            </a:r>
            <a:r>
              <a:rPr lang="hi-IN" sz="1600" b="1" dirty="0" smtClean="0">
                <a:solidFill>
                  <a:prstClr val="black"/>
                </a:solidFill>
                <a:latin typeface="Roboto Condensed" charset="0"/>
                <a:ea typeface="Roboto Condensed" charset="0"/>
              </a:rPr>
              <a:t>रजत मोना</a:t>
            </a:r>
            <a:r>
              <a:rPr lang="en-IN" sz="1600" b="1" dirty="0" smtClean="0">
                <a:solidFill>
                  <a:prstClr val="black"/>
                </a:solidFill>
                <a:latin typeface="Roboto Condensed" charset="0"/>
                <a:ea typeface="Roboto Condensed" charset="0"/>
              </a:rPr>
              <a:t>,</a:t>
            </a:r>
          </a:p>
          <a:p>
            <a:pPr>
              <a:spcBef>
                <a:spcPts val="600"/>
              </a:spcBef>
              <a:defRPr/>
            </a:pPr>
            <a:r>
              <a:rPr lang="hi-IN" sz="1600" dirty="0" smtClean="0">
                <a:solidFill>
                  <a:prstClr val="black"/>
                </a:solidFill>
                <a:latin typeface="Roboto Condensed" charset="0"/>
                <a:ea typeface="Roboto Condensed" charset="0"/>
              </a:rPr>
              <a:t>निदेशक, आईआईटी भिलाई, पूर्व महानिदेशक, सीडैक </a:t>
            </a:r>
            <a:endParaRPr lang="en-IN" sz="1600" dirty="0" smtClean="0">
              <a:solidFill>
                <a:prstClr val="black"/>
              </a:solidFill>
              <a:latin typeface="Roboto Condensed" charset="0"/>
              <a:ea typeface="Roboto Condensed" charset="0"/>
            </a:endParaRPr>
          </a:p>
        </p:txBody>
      </p:sp>
      <p:sp>
        <p:nvSpPr>
          <p:cNvPr id="63" name="TextBox 62"/>
          <p:cNvSpPr txBox="1"/>
          <p:nvPr/>
        </p:nvSpPr>
        <p:spPr>
          <a:xfrm>
            <a:off x="3962400" y="3333750"/>
            <a:ext cx="2590800" cy="584775"/>
          </a:xfrm>
          <a:prstGeom prst="rect">
            <a:avLst/>
          </a:prstGeom>
          <a:noFill/>
        </p:spPr>
        <p:txBody>
          <a:bodyPr wrap="square" rtlCol="0">
            <a:spAutoFit/>
          </a:bodyPr>
          <a:lstStyle/>
          <a:p>
            <a:pPr>
              <a:spcBef>
                <a:spcPts val="600"/>
              </a:spcBef>
              <a:defRPr/>
            </a:pPr>
            <a:r>
              <a:rPr lang="hi-IN" sz="1600" b="1" dirty="0" smtClean="0">
                <a:solidFill>
                  <a:prstClr val="black"/>
                </a:solidFill>
                <a:latin typeface="Roboto Condensed" charset="0"/>
                <a:ea typeface="Roboto Condensed" charset="0"/>
                <a:cs typeface="+mj-cs"/>
              </a:rPr>
              <a:t>प्रोफेसर दिनेश कु. शर्मा </a:t>
            </a:r>
            <a:r>
              <a:rPr lang="hi-IN" sz="1600" dirty="0" smtClean="0">
                <a:solidFill>
                  <a:prstClr val="black"/>
                </a:solidFill>
                <a:latin typeface="Roboto Condensed" charset="0"/>
                <a:ea typeface="Roboto Condensed" charset="0"/>
                <a:cs typeface="+mj-cs"/>
              </a:rPr>
              <a:t>आईआईटी बम्‍बई </a:t>
            </a:r>
            <a:endParaRPr lang="en-IN" sz="1600" dirty="0" smtClean="0">
              <a:solidFill>
                <a:prstClr val="black"/>
              </a:solidFill>
              <a:latin typeface="Roboto Condensed" charset="0"/>
              <a:ea typeface="Roboto Condensed" charset="0"/>
              <a:cs typeface="+mj-cs"/>
            </a:endParaRPr>
          </a:p>
        </p:txBody>
      </p:sp>
      <p:sp>
        <p:nvSpPr>
          <p:cNvPr id="64" name="TextBox 63"/>
          <p:cNvSpPr txBox="1"/>
          <p:nvPr/>
        </p:nvSpPr>
        <p:spPr>
          <a:xfrm>
            <a:off x="762000" y="3867150"/>
            <a:ext cx="2555789" cy="661720"/>
          </a:xfrm>
          <a:prstGeom prst="rect">
            <a:avLst/>
          </a:prstGeom>
          <a:noFill/>
        </p:spPr>
        <p:txBody>
          <a:bodyPr wrap="square" rtlCol="0">
            <a:spAutoFit/>
          </a:bodyPr>
          <a:lstStyle/>
          <a:p>
            <a:pPr>
              <a:spcBef>
                <a:spcPts val="600"/>
              </a:spcBef>
              <a:defRPr/>
            </a:pPr>
            <a:r>
              <a:rPr lang="hi-IN" sz="1600" b="1" dirty="0">
                <a:solidFill>
                  <a:prstClr val="black"/>
                </a:solidFill>
                <a:latin typeface="Roboto Condensed" charset="0"/>
                <a:ea typeface="Roboto Condensed" charset="0"/>
              </a:rPr>
              <a:t>प्रोफे. </a:t>
            </a:r>
            <a:r>
              <a:rPr lang="hi-IN" sz="1600" b="1" dirty="0" smtClean="0">
                <a:solidFill>
                  <a:prstClr val="black"/>
                </a:solidFill>
                <a:latin typeface="Roboto Condensed" charset="0"/>
                <a:ea typeface="Roboto Condensed" charset="0"/>
              </a:rPr>
              <a:t>ए के अग्रवाल</a:t>
            </a:r>
            <a:r>
              <a:rPr lang="en-IN" sz="1600" dirty="0" smtClean="0">
                <a:solidFill>
                  <a:prstClr val="black"/>
                </a:solidFill>
                <a:latin typeface="Roboto Condensed" charset="0"/>
                <a:ea typeface="Roboto Condensed" charset="0"/>
              </a:rPr>
              <a:t>,</a:t>
            </a:r>
            <a:endParaRPr lang="hi-IN" sz="1600" dirty="0" smtClean="0">
              <a:solidFill>
                <a:prstClr val="black"/>
              </a:solidFill>
              <a:latin typeface="Roboto Condensed" charset="0"/>
              <a:ea typeface="Roboto Condensed" charset="0"/>
            </a:endParaRPr>
          </a:p>
          <a:p>
            <a:pPr>
              <a:spcBef>
                <a:spcPts val="600"/>
              </a:spcBef>
              <a:defRPr/>
            </a:pPr>
            <a:r>
              <a:rPr lang="hi-IN" sz="1600" dirty="0" smtClean="0">
                <a:solidFill>
                  <a:prstClr val="black"/>
                </a:solidFill>
                <a:latin typeface="Roboto Condensed" charset="0"/>
                <a:ea typeface="Roboto Condensed" charset="0"/>
              </a:rPr>
              <a:t>आईआईटी दिल्ली </a:t>
            </a:r>
            <a:endParaRPr lang="en-IN" sz="1600" dirty="0">
              <a:solidFill>
                <a:prstClr val="black"/>
              </a:solidFill>
              <a:latin typeface="Roboto Condensed" charset="0"/>
              <a:ea typeface="Roboto Condensed" charset="0"/>
            </a:endParaRPr>
          </a:p>
        </p:txBody>
      </p:sp>
    </p:spTree>
    <p:extLst>
      <p:ext uri="{BB962C8B-B14F-4D97-AF65-F5344CB8AC3E}">
        <p14:creationId xmlns:p14="http://schemas.microsoft.com/office/powerpoint/2010/main" val="92856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463525" y="2871148"/>
            <a:ext cx="4094400" cy="1159800"/>
          </a:xfrm>
          <a:prstGeom prst="rect">
            <a:avLst/>
          </a:prstGeom>
        </p:spPr>
        <p:txBody>
          <a:bodyPr lIns="91425" tIns="91425" rIns="91425" bIns="91425" anchor="b" anchorCtr="0">
            <a:noAutofit/>
          </a:bodyPr>
          <a:lstStyle/>
          <a:p>
            <a:pPr lvl="0" rtl="0">
              <a:spcBef>
                <a:spcPts val="0"/>
              </a:spcBef>
              <a:buNone/>
            </a:pPr>
            <a:r>
              <a:rPr lang="hi-IN" dirty="0"/>
              <a:t>तकनीकी </a:t>
            </a:r>
            <a:r>
              <a:rPr lang="hi-IN" dirty="0" smtClean="0"/>
              <a:t>सुरक्षा</a:t>
            </a:r>
            <a:r>
              <a:rPr lang="en" dirty="0" smtClean="0"/>
              <a:t> </a:t>
            </a:r>
            <a:endParaRPr lang="en" dirty="0"/>
          </a:p>
        </p:txBody>
      </p:sp>
      <p:sp>
        <p:nvSpPr>
          <p:cNvPr id="223" name="Shape 223"/>
          <p:cNvSpPr txBox="1">
            <a:spLocks noGrp="1"/>
          </p:cNvSpPr>
          <p:nvPr>
            <p:ph type="subTitle" idx="1"/>
          </p:nvPr>
        </p:nvSpPr>
        <p:spPr>
          <a:xfrm>
            <a:off x="463524" y="3975448"/>
            <a:ext cx="5044579" cy="784800"/>
          </a:xfrm>
          <a:prstGeom prst="rect">
            <a:avLst/>
          </a:prstGeom>
        </p:spPr>
        <p:txBody>
          <a:bodyPr lIns="91425" tIns="91425" rIns="91425" bIns="91425" anchor="t" anchorCtr="0">
            <a:noAutofit/>
          </a:bodyPr>
          <a:lstStyle/>
          <a:p>
            <a:pPr lvl="0" rtl="0">
              <a:spcBef>
                <a:spcPts val="0"/>
              </a:spcBef>
              <a:buNone/>
            </a:pPr>
            <a:r>
              <a:rPr lang="hi-IN" b="1" dirty="0" smtClean="0">
                <a:cs typeface="+mj-cs"/>
              </a:rPr>
              <a:t>डिजाइन</a:t>
            </a:r>
            <a:r>
              <a:rPr lang="en-IN" b="1" dirty="0" smtClean="0">
                <a:cs typeface="+mj-cs"/>
              </a:rPr>
              <a:t>,</a:t>
            </a:r>
            <a:r>
              <a:rPr lang="hi-IN" b="1" dirty="0" smtClean="0">
                <a:cs typeface="+mj-cs"/>
              </a:rPr>
              <a:t> प्रक्रिया</a:t>
            </a:r>
            <a:r>
              <a:rPr lang="hi-IN" b="1" dirty="0">
                <a:cs typeface="+mj-cs"/>
              </a:rPr>
              <a:t> </a:t>
            </a:r>
            <a:r>
              <a:rPr lang="hi-IN" b="1" dirty="0" smtClean="0">
                <a:cs typeface="+mj-cs"/>
              </a:rPr>
              <a:t>और विनिर्माण </a:t>
            </a:r>
            <a:r>
              <a:rPr lang="hi-IN" b="1" dirty="0" smtClean="0"/>
              <a:t>  </a:t>
            </a:r>
            <a:r>
              <a:rPr lang="en-IN" b="1" dirty="0" smtClean="0"/>
              <a:t> </a:t>
            </a:r>
            <a:endParaRPr lang="en" b="1" dirty="0"/>
          </a:p>
        </p:txBody>
      </p:sp>
      <p:sp>
        <p:nvSpPr>
          <p:cNvPr id="224" name="Shape 224"/>
          <p:cNvSpPr txBox="1">
            <a:spLocks noGrp="1"/>
          </p:cNvSpPr>
          <p:nvPr>
            <p:ph type="sldNum" idx="12"/>
          </p:nvPr>
        </p:nvSpPr>
        <p:spPr>
          <a:xfrm>
            <a:off x="7618000" y="4636500"/>
            <a:ext cx="1487400" cy="3156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9</a:t>
            </a:fld>
            <a:endParaRPr lang="en"/>
          </a:p>
        </p:txBody>
      </p:sp>
      <p:sp>
        <p:nvSpPr>
          <p:cNvPr id="225" name="Shape 225"/>
          <p:cNvSpPr txBox="1"/>
          <p:nvPr/>
        </p:nvSpPr>
        <p:spPr>
          <a:xfrm>
            <a:off x="463525" y="0"/>
            <a:ext cx="2181600" cy="3136200"/>
          </a:xfrm>
          <a:prstGeom prst="rect">
            <a:avLst/>
          </a:prstGeom>
          <a:noFill/>
          <a:ln>
            <a:noFill/>
          </a:ln>
        </p:spPr>
        <p:txBody>
          <a:bodyPr lIns="91425" tIns="91425" rIns="91425" bIns="91425" anchor="b" anchorCtr="0">
            <a:noAutofit/>
          </a:bodyPr>
          <a:lstStyle/>
          <a:p>
            <a:pPr lvl="0">
              <a:spcBef>
                <a:spcPts val="0"/>
              </a:spcBef>
              <a:buNone/>
            </a:pPr>
            <a:endParaRPr lang="en" sz="12000" b="1" dirty="0">
              <a:solidFill>
                <a:srgbClr val="3F5378"/>
              </a:solidFill>
              <a:latin typeface="Roboto Condensed"/>
              <a:ea typeface="Roboto Condensed"/>
              <a:cs typeface="Roboto Condensed"/>
              <a:sym typeface="Roboto Condense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8569</TotalTime>
  <Words>8191</Words>
  <Application>Microsoft Office PowerPoint</Application>
  <PresentationFormat>On-screen Show (16:9)</PresentationFormat>
  <Paragraphs>658</Paragraphs>
  <Slides>76</Slides>
  <Notes>49</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Salerio template</vt:lpstr>
      <vt:lpstr>ईवीएम एवं वीवीपीएटी पर प्रस्तुतीकरण </vt:lpstr>
      <vt:lpstr>कार्यसूची </vt:lpstr>
      <vt:lpstr>ईवीएम का इतिहास </vt:lpstr>
      <vt:lpstr>ईवीएम का इतिहास – 40 वर्ष </vt:lpstr>
      <vt:lpstr> तकनीकी विशेषज्ञ समिति </vt:lpstr>
      <vt:lpstr>टीईसी -  इतिहास और भूमिका </vt:lpstr>
      <vt:lpstr>विगत टीईसी </vt:lpstr>
      <vt:lpstr>मौजूदा टीईसी की सरंचना </vt:lpstr>
      <vt:lpstr>तकनीकी सुरक्षा </vt:lpstr>
      <vt:lpstr>1. निरापद डिजाइन विशिष्टताएं </vt:lpstr>
      <vt:lpstr>                          2. सुरक्षित विकास एवं विनिर्माण                         </vt:lpstr>
      <vt:lpstr>प्रशासनिक रक्षोपाय </vt:lpstr>
      <vt:lpstr>प्रशासनिक रक्षोपाय</vt:lpstr>
      <vt:lpstr>1. हितधारकों की सहभागिता </vt:lpstr>
      <vt:lpstr>2. आबंटन और मूवमेंट  </vt:lpstr>
      <vt:lpstr>3. प्रथम स्तरीय जांच (एफएलसी) </vt:lpstr>
      <vt:lpstr>एफएलसी  प्रक्रिया </vt:lpstr>
      <vt:lpstr>4. अभ्यर्थी (कैंडिडेट) सेंटिंग </vt:lpstr>
      <vt:lpstr>4. यादृच्छिकीकरण (Randomization)         (1/4) </vt:lpstr>
      <vt:lpstr>4. यादृच्छिकीकरण (Randomization)       (2/4) </vt:lpstr>
      <vt:lpstr>4. यादृच्छिकीकरण (Randomization)  (3/4)</vt:lpstr>
      <vt:lpstr>4. यादृच्छिकीकरण (Randomization) - ईवीएम  की       सुरक्षा का आधार                                    (4/4)</vt:lpstr>
      <vt:lpstr>6. एक से अधिक बार छद्म मतदान (Mock Poll)</vt:lpstr>
      <vt:lpstr>7. मतदान दिवस जांच </vt:lpstr>
      <vt:lpstr>8. मतदान समापन एवं परिवहन </vt:lpstr>
      <vt:lpstr>9. मतगणना तक स्‍ट्रांग-रूम में सुरक्षित भंडारण    </vt:lpstr>
      <vt:lpstr>10. भण्‍डारण एवं सुरक्षा                   (1/3)  </vt:lpstr>
      <vt:lpstr>9. भंडारण एवं सुरक्षा                         (2/3)</vt:lpstr>
      <vt:lpstr>10. भंडारण एवं सुरक्षा           (3/3)</vt:lpstr>
      <vt:lpstr>11. मतगणना दिवस प्रोटोकॉल  </vt:lpstr>
      <vt:lpstr>निर्वाचन याचिका अवधि </vt:lpstr>
      <vt:lpstr>निर्वाचन याचिका अवधि </vt:lpstr>
      <vt:lpstr>ईवीएम प्रबंधन प्रणाली (ईएमएस) </vt:lpstr>
      <vt:lpstr>ईवीएम के बारे में वाद-विवाद – व्‍याख्‍या </vt:lpstr>
      <vt:lpstr>ईवीएम के बारे में वाद – विवाद  </vt:lpstr>
      <vt:lpstr>ईवीएम को हैक करने की कोई संभावना नहीं हैं </vt:lpstr>
      <vt:lpstr>बेतार संचार के माध्‍यम से रिमोटली ऑल्‍टर्ड कन्‍ट्रोल यूनिट डिस्‍प्‍ले की कोई संभावना नहीं है। </vt:lpstr>
      <vt:lpstr>मेमोरी मैनिपुलेशन की संभावना से इंकार </vt:lpstr>
      <vt:lpstr>माइक्रो कंट्रोलर/मेमोरी चिप अथवा मदरबोर्ड को बदलना असंभव है   </vt:lpstr>
      <vt:lpstr>टैम्‍पर्ड सोर्स कोड “ट्रोजन” की आशंका से इंकार </vt:lpstr>
      <vt:lpstr>मतदान समाप्‍त होने के पश्‍चात मत डालने की कोई संभावना नहीं </vt:lpstr>
      <vt:lpstr>दोषपूर्ण बनाम टैम्‍पर्ड </vt:lpstr>
      <vt:lpstr>दोषपूर्ण/अक्रियाशील बनाम जोड़-तोड़/टैम्पर्ड     (1/2) </vt:lpstr>
      <vt:lpstr>दोषपूर्ण/अक्रियाशील बनाम जोड़-तोड़/टैम्पर्ड     (2/2)</vt:lpstr>
      <vt:lpstr>अन्‍य देशों में इलेक्‍ट्रॉनिक मतदान </vt:lpstr>
      <vt:lpstr>अन्य देशों में इलेक्ट्रॉनिक मतदान के विभिन्‍न रूप   </vt:lpstr>
      <vt:lpstr>देश विशिष्ट विवरण </vt:lpstr>
      <vt:lpstr>कुछ देशों ने इलेक्‍ट्रॉनिक वोटिंग का उपयोग क्‍यों बंद कर दिया </vt:lpstr>
      <vt:lpstr>PowerPoint Presentation</vt:lpstr>
      <vt:lpstr>आक्षेप बनाम भरोसा</vt:lpstr>
      <vt:lpstr>भिंड के निष्कर्ष</vt:lpstr>
      <vt:lpstr>मार्च-मई 2017 के बीच</vt:lpstr>
      <vt:lpstr>ईवीएम चुनौती-2017                                 (1/2)</vt:lpstr>
      <vt:lpstr>ईवीएम चुनौती-2017                                 (2/2)</vt:lpstr>
      <vt:lpstr>नवम्बर-दिसम्बर 2018 में 5 राज्यों के विधान सभा               (1/2)  निर्वाचनों के  दौरान लगाए गए आक्षेपः                                                             </vt:lpstr>
      <vt:lpstr>नवम्बर-दिसम्बर 2018 में 5 राज्यों के विधान सभा        (2/2)  निर्वाचनों के  दौरान लगाए गए आक्षेपः</vt:lpstr>
      <vt:lpstr>लोक सभा निर्वाचन,  2019 के दौरान लगाए गए आरोप             (1/5)  </vt:lpstr>
      <vt:lpstr>लोक सभा निर्वाचन,  2019 के दौरान लगाए गए आरोप             (2/5)</vt:lpstr>
      <vt:lpstr>लोक सभा निर्वाचन,  2019 के दौरान लगाए गए आरोप          (3/5)</vt:lpstr>
      <vt:lpstr>लोक सभा निर्वाचन,  2019 के दौरान लगाए गए आरोप                   (4/5)</vt:lpstr>
      <vt:lpstr>लोक सभा निर्वाचन,  2019 के दौरान लगाए गए आरोप             (5/5)</vt:lpstr>
      <vt:lpstr>खराब ईवीएम के संबंध में प्रोटोकॉल </vt:lpstr>
      <vt:lpstr>पूर्व निर्णय </vt:lpstr>
      <vt:lpstr>निर्णय</vt:lpstr>
      <vt:lpstr>फारेंसिक जांच और सुरक्षित भंडारण  </vt:lpstr>
      <vt:lpstr>माननीय उच्‍चतम न्‍यायालय: मतपत्र अनुरोध को खारिज किया गया </vt:lpstr>
      <vt:lpstr>वीवीपीएटी गणना पर माननीय उच्चतम न्यायालय  </vt:lpstr>
      <vt:lpstr>   वोटर वेरिफाएबल पेपर ऑडिट ट्रेल (वीवीपीएटी) </vt:lpstr>
      <vt:lpstr>वीवीपीएटी </vt:lpstr>
      <vt:lpstr>वीवीपीएटी </vt:lpstr>
      <vt:lpstr>वीवीपीएटी का इतिहास </vt:lpstr>
      <vt:lpstr>वीवीपीएटी शिकायत – नियम 49एमए</vt:lpstr>
      <vt:lpstr>वीवीपीएटी पुनर्गणना प्रकिया </vt:lpstr>
      <vt:lpstr>वीवीपीएटी पुनर्गणना प्रकिया </vt:lpstr>
      <vt:lpstr>मतपत्रों पर वापस लौटना कोई समाधान क्‍यों नहीं है। </vt:lpstr>
      <vt:lpstr>धन्‍यवाद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Aparna</dc:creator>
  <cp:lastModifiedBy>hindi</cp:lastModifiedBy>
  <cp:revision>659</cp:revision>
  <cp:lastPrinted>2019-11-28T11:52:01Z</cp:lastPrinted>
  <dcterms:modified xsi:type="dcterms:W3CDTF">2020-09-30T06:45:21Z</dcterms:modified>
</cp:coreProperties>
</file>